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34"/>
  </p:notesMasterIdLst>
  <p:sldIdLst>
    <p:sldId id="706" r:id="rId5"/>
    <p:sldId id="707" r:id="rId6"/>
    <p:sldId id="708" r:id="rId7"/>
    <p:sldId id="710" r:id="rId8"/>
    <p:sldId id="711" r:id="rId9"/>
    <p:sldId id="709" r:id="rId10"/>
    <p:sldId id="725" r:id="rId11"/>
    <p:sldId id="724" r:id="rId12"/>
    <p:sldId id="736" r:id="rId13"/>
    <p:sldId id="739" r:id="rId14"/>
    <p:sldId id="738" r:id="rId15"/>
    <p:sldId id="713" r:id="rId16"/>
    <p:sldId id="715" r:id="rId17"/>
    <p:sldId id="717" r:id="rId18"/>
    <p:sldId id="718" r:id="rId19"/>
    <p:sldId id="719" r:id="rId20"/>
    <p:sldId id="720" r:id="rId21"/>
    <p:sldId id="721" r:id="rId22"/>
    <p:sldId id="722" r:id="rId23"/>
    <p:sldId id="726" r:id="rId24"/>
    <p:sldId id="727" r:id="rId25"/>
    <p:sldId id="728" r:id="rId26"/>
    <p:sldId id="729" r:id="rId27"/>
    <p:sldId id="730" r:id="rId28"/>
    <p:sldId id="731" r:id="rId29"/>
    <p:sldId id="732" r:id="rId30"/>
    <p:sldId id="733" r:id="rId31"/>
    <p:sldId id="734" r:id="rId32"/>
    <p:sldId id="735" r:id="rId33"/>
  </p:sldIdLst>
  <p:sldSz cx="12192000" cy="6858000"/>
  <p:notesSz cx="6889750" cy="100203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2CA619-F284-E3B6-45F6-7327BE45562B}" name="Reinier Bos | KplusV" initials="RB|K" userId="S::R.Bos@kplusv.nl::325422c5-ba80-4249-988d-597d96e31d15" providerId="AD"/>
  <p188:author id="{C54D61A6-6A7D-49B7-BC30-86213E112920}" name="Bernedine Bos | KplusV" initials="BB|K" userId="S::b.bos@kplusv.nl::57c6cb8c-e42e-44a9-ba3c-d7eb9be52e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6EA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5" d="100"/>
          <a:sy n="65" d="100"/>
        </p:scale>
        <p:origin x="538"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5558" cy="502755"/>
          </a:xfrm>
          <a:prstGeom prst="rect">
            <a:avLst/>
          </a:prstGeom>
        </p:spPr>
        <p:txBody>
          <a:bodyPr vert="horz" lIns="96625" tIns="48312" rIns="96625" bIns="48312" rtlCol="0"/>
          <a:lstStyle>
            <a:lvl1pPr algn="l">
              <a:defRPr sz="1300"/>
            </a:lvl1pPr>
          </a:lstStyle>
          <a:p>
            <a:endParaRPr lang="nl-NL"/>
          </a:p>
        </p:txBody>
      </p:sp>
      <p:sp>
        <p:nvSpPr>
          <p:cNvPr id="3" name="Tijdelijke aanduiding voor datum 2"/>
          <p:cNvSpPr>
            <a:spLocks noGrp="1"/>
          </p:cNvSpPr>
          <p:nvPr>
            <p:ph type="dt" idx="1"/>
          </p:nvPr>
        </p:nvSpPr>
        <p:spPr>
          <a:xfrm>
            <a:off x="3902597" y="0"/>
            <a:ext cx="2985558" cy="502755"/>
          </a:xfrm>
          <a:prstGeom prst="rect">
            <a:avLst/>
          </a:prstGeom>
        </p:spPr>
        <p:txBody>
          <a:bodyPr vert="horz" lIns="96625" tIns="48312" rIns="96625" bIns="48312" rtlCol="0"/>
          <a:lstStyle>
            <a:lvl1pPr algn="r">
              <a:defRPr sz="1300"/>
            </a:lvl1pPr>
          </a:lstStyle>
          <a:p>
            <a:fld id="{A5EE9B8C-82D6-4062-9738-09BCDBCDED53}" type="datetimeFigureOut">
              <a:rPr lang="nl-NL" smtClean="0"/>
              <a:t>30-9-2022</a:t>
            </a:fld>
            <a:endParaRPr lang="nl-NL"/>
          </a:p>
        </p:txBody>
      </p:sp>
      <p:sp>
        <p:nvSpPr>
          <p:cNvPr id="4" name="Tijdelijke aanduiding voor dia-afbeelding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25" tIns="48312" rIns="96625" bIns="48312" rtlCol="0" anchor="ctr"/>
          <a:lstStyle/>
          <a:p>
            <a:endParaRPr lang="nl-NL"/>
          </a:p>
        </p:txBody>
      </p:sp>
      <p:sp>
        <p:nvSpPr>
          <p:cNvPr id="5" name="Tijdelijke aanduiding voor notities 4"/>
          <p:cNvSpPr>
            <a:spLocks noGrp="1"/>
          </p:cNvSpPr>
          <p:nvPr>
            <p:ph type="body" sz="quarter" idx="3"/>
          </p:nvPr>
        </p:nvSpPr>
        <p:spPr>
          <a:xfrm>
            <a:off x="688975" y="4822269"/>
            <a:ext cx="5511800" cy="3945493"/>
          </a:xfrm>
          <a:prstGeom prst="rect">
            <a:avLst/>
          </a:prstGeom>
        </p:spPr>
        <p:txBody>
          <a:bodyPr vert="horz" lIns="96625" tIns="48312" rIns="96625" bIns="48312"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7547"/>
            <a:ext cx="2985558" cy="502754"/>
          </a:xfrm>
          <a:prstGeom prst="rect">
            <a:avLst/>
          </a:prstGeom>
        </p:spPr>
        <p:txBody>
          <a:bodyPr vert="horz" lIns="96625" tIns="48312" rIns="96625" bIns="48312"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2597" y="9517547"/>
            <a:ext cx="2985558" cy="502754"/>
          </a:xfrm>
          <a:prstGeom prst="rect">
            <a:avLst/>
          </a:prstGeom>
        </p:spPr>
        <p:txBody>
          <a:bodyPr vert="horz" lIns="96625" tIns="48312" rIns="96625" bIns="48312" rtlCol="0" anchor="b"/>
          <a:lstStyle>
            <a:lvl1pPr algn="r">
              <a:defRPr sz="1300"/>
            </a:lvl1pPr>
          </a:lstStyle>
          <a:p>
            <a:fld id="{00677A05-EB47-4E25-9812-04286E5C971F}" type="slidenum">
              <a:rPr lang="nl-NL" smtClean="0"/>
              <a:t>‹nr.›</a:t>
            </a:fld>
            <a:endParaRPr lang="nl-NL"/>
          </a:p>
        </p:txBody>
      </p:sp>
    </p:spTree>
    <p:extLst>
      <p:ext uri="{BB962C8B-B14F-4D97-AF65-F5344CB8AC3E}">
        <p14:creationId xmlns:p14="http://schemas.microsoft.com/office/powerpoint/2010/main" val="165157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18EA10B-5699-459A-9EFB-86DF6A57ACBB}"/>
              </a:ext>
            </a:extLst>
          </p:cNvPr>
          <p:cNvSpPr/>
          <p:nvPr/>
        </p:nvSpPr>
        <p:spPr>
          <a:xfrm>
            <a:off x="0" y="6010275"/>
            <a:ext cx="12192000" cy="847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F358175-0717-4BC1-A2F3-D89286D798AF}"/>
              </a:ext>
            </a:extLst>
          </p:cNvPr>
          <p:cNvSpPr>
            <a:spLocks noGrp="1"/>
          </p:cNvSpPr>
          <p:nvPr>
            <p:ph type="ctrTitle"/>
          </p:nvPr>
        </p:nvSpPr>
        <p:spPr>
          <a:xfrm>
            <a:off x="1524000" y="1769942"/>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AB52739-05A9-44E8-A816-62E00AD20C10}"/>
              </a:ext>
            </a:extLst>
          </p:cNvPr>
          <p:cNvSpPr>
            <a:spLocks noGrp="1"/>
          </p:cNvSpPr>
          <p:nvPr>
            <p:ph type="subTitle" idx="1"/>
          </p:nvPr>
        </p:nvSpPr>
        <p:spPr>
          <a:xfrm>
            <a:off x="1524000" y="435451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288D6483-E088-4C77-9AF9-6C4298B7698E}"/>
              </a:ext>
            </a:extLst>
          </p:cNvPr>
          <p:cNvSpPr>
            <a:spLocks noGrp="1"/>
          </p:cNvSpPr>
          <p:nvPr>
            <p:ph type="dt" sz="half" idx="10"/>
          </p:nvPr>
        </p:nvSpPr>
        <p:spPr/>
        <p:txBody>
          <a:bodyPr/>
          <a:lstStyle/>
          <a:p>
            <a:fld id="{CA953BDC-9EAE-49FE-9892-958C9F845175}" type="datetimeFigureOut">
              <a:rPr lang="de-DE" smtClean="0"/>
              <a:t>30.09.2022</a:t>
            </a:fld>
            <a:endParaRPr lang="de-DE"/>
          </a:p>
        </p:txBody>
      </p:sp>
      <p:sp>
        <p:nvSpPr>
          <p:cNvPr id="5" name="Tijdelijke aanduiding voor voettekst 4">
            <a:extLst>
              <a:ext uri="{FF2B5EF4-FFF2-40B4-BE49-F238E27FC236}">
                <a16:creationId xmlns:a16="http://schemas.microsoft.com/office/drawing/2014/main" id="{2EF085BB-B27E-4289-A994-F79CF3B9CCC0}"/>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3820F003-EEF5-454D-8E56-058CFE5137C3}"/>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Rechthoek 7">
            <a:extLst>
              <a:ext uri="{FF2B5EF4-FFF2-40B4-BE49-F238E27FC236}">
                <a16:creationId xmlns:a16="http://schemas.microsoft.com/office/drawing/2014/main" id="{9A7E326C-9154-4297-9E37-44EADA8901E2}"/>
              </a:ext>
            </a:extLst>
          </p:cNvPr>
          <p:cNvSpPr/>
          <p:nvPr/>
        </p:nvSpPr>
        <p:spPr>
          <a:xfrm>
            <a:off x="11460" y="-1"/>
            <a:ext cx="12180540" cy="1769943"/>
          </a:xfrm>
          <a:prstGeom prst="rect">
            <a:avLst/>
          </a:prstGeom>
          <a:gradFill flip="none" rotWithShape="1">
            <a:gsLst>
              <a:gs pos="4000">
                <a:schemeClr val="accent5">
                  <a:lumMod val="75000"/>
                </a:schemeClr>
              </a:gs>
              <a:gs pos="32000">
                <a:srgbClr val="0070C0"/>
              </a:gs>
              <a:gs pos="82000">
                <a:schemeClr val="accent1">
                  <a:lumMod val="30000"/>
                  <a:lumOff val="7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descr="Afbeelding met tekening&#10;&#10;Automatisch gegenereerde beschrijving">
            <a:extLst>
              <a:ext uri="{FF2B5EF4-FFF2-40B4-BE49-F238E27FC236}">
                <a16:creationId xmlns:a16="http://schemas.microsoft.com/office/drawing/2014/main" id="{E1B444A0-E9F3-4A95-A930-96422E13A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01" y="-208981"/>
            <a:ext cx="5751201" cy="2248849"/>
          </a:xfrm>
          <a:prstGeom prst="rect">
            <a:avLst/>
          </a:prstGeom>
        </p:spPr>
      </p:pic>
    </p:spTree>
    <p:extLst>
      <p:ext uri="{BB962C8B-B14F-4D97-AF65-F5344CB8AC3E}">
        <p14:creationId xmlns:p14="http://schemas.microsoft.com/office/powerpoint/2010/main" val="369361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A8673-BB48-4F76-A480-9FBDD4BF4B4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C870C9E-CFC3-4EF2-84C2-05D325100E8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B236C98-3A84-4D1A-B32A-8ADB091A8118}"/>
              </a:ext>
            </a:extLst>
          </p:cNvPr>
          <p:cNvSpPr>
            <a:spLocks noGrp="1"/>
          </p:cNvSpPr>
          <p:nvPr>
            <p:ph type="dt" sz="half" idx="10"/>
          </p:nvPr>
        </p:nvSpPr>
        <p:spPr/>
        <p:txBody>
          <a:bodyPr/>
          <a:lstStyle/>
          <a:p>
            <a:fld id="{CA953BDC-9EAE-49FE-9892-958C9F845175}" type="datetimeFigureOut">
              <a:rPr lang="de-DE" smtClean="0"/>
              <a:t>30.09.2022</a:t>
            </a:fld>
            <a:endParaRPr lang="de-DE"/>
          </a:p>
        </p:txBody>
      </p:sp>
      <p:sp>
        <p:nvSpPr>
          <p:cNvPr id="5" name="Tijdelijke aanduiding voor voettekst 4">
            <a:extLst>
              <a:ext uri="{FF2B5EF4-FFF2-40B4-BE49-F238E27FC236}">
                <a16:creationId xmlns:a16="http://schemas.microsoft.com/office/drawing/2014/main" id="{76B3E233-DEC1-4FA7-ACB5-6F12EA488BE8}"/>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663B92E0-BFA8-4870-9DCE-03D137FA901B}"/>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3127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165C7-5425-43B0-B610-BB539806B6C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265EB0F-88A3-4F72-81FE-DB4493FF66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1E2A872-207D-4188-8D58-4EB7087CF150}"/>
              </a:ext>
            </a:extLst>
          </p:cNvPr>
          <p:cNvSpPr>
            <a:spLocks noGrp="1"/>
          </p:cNvSpPr>
          <p:nvPr>
            <p:ph type="dt" sz="half" idx="10"/>
          </p:nvPr>
        </p:nvSpPr>
        <p:spPr/>
        <p:txBody>
          <a:bodyPr/>
          <a:lstStyle/>
          <a:p>
            <a:fld id="{CA953BDC-9EAE-49FE-9892-958C9F845175}" type="datetimeFigureOut">
              <a:rPr lang="de-DE" smtClean="0"/>
              <a:t>30.09.2022</a:t>
            </a:fld>
            <a:endParaRPr lang="de-DE"/>
          </a:p>
        </p:txBody>
      </p:sp>
      <p:sp>
        <p:nvSpPr>
          <p:cNvPr id="5" name="Tijdelijke aanduiding voor voettekst 4">
            <a:extLst>
              <a:ext uri="{FF2B5EF4-FFF2-40B4-BE49-F238E27FC236}">
                <a16:creationId xmlns:a16="http://schemas.microsoft.com/office/drawing/2014/main" id="{83EA852C-2A76-4B42-957E-6826D7A1CFD2}"/>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BDF3B39C-BCF7-4F5A-9A56-8B67C06D8894}"/>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9428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CD2B0-9718-47C1-86D8-0E1783B2C90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0A7EACA-B64F-43A8-957E-0EEF216D189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3CFAA98-F2E5-48FE-B0DE-FA31FC430D6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6D63301-EADA-4A85-9645-11D42757C74C}"/>
              </a:ext>
            </a:extLst>
          </p:cNvPr>
          <p:cNvSpPr>
            <a:spLocks noGrp="1"/>
          </p:cNvSpPr>
          <p:nvPr>
            <p:ph type="dt" sz="half" idx="10"/>
          </p:nvPr>
        </p:nvSpPr>
        <p:spPr/>
        <p:txBody>
          <a:bodyPr/>
          <a:lstStyle/>
          <a:p>
            <a:fld id="{CA953BDC-9EAE-49FE-9892-958C9F845175}" type="datetimeFigureOut">
              <a:rPr lang="de-DE" smtClean="0"/>
              <a:t>30.09.2022</a:t>
            </a:fld>
            <a:endParaRPr lang="de-DE"/>
          </a:p>
        </p:txBody>
      </p:sp>
      <p:sp>
        <p:nvSpPr>
          <p:cNvPr id="6" name="Tijdelijke aanduiding voor voettekst 5">
            <a:extLst>
              <a:ext uri="{FF2B5EF4-FFF2-40B4-BE49-F238E27FC236}">
                <a16:creationId xmlns:a16="http://schemas.microsoft.com/office/drawing/2014/main" id="{D4F81820-CEC2-4F5B-8181-A484D3698A5C}"/>
              </a:ext>
            </a:extLst>
          </p:cNvPr>
          <p:cNvSpPr>
            <a:spLocks noGrp="1"/>
          </p:cNvSpPr>
          <p:nvPr>
            <p:ph type="ftr" sz="quarter" idx="11"/>
          </p:nvPr>
        </p:nvSpPr>
        <p:spPr/>
        <p:txBody>
          <a:bodyPr/>
          <a:lstStyle/>
          <a:p>
            <a:endParaRPr lang="de-DE"/>
          </a:p>
        </p:txBody>
      </p:sp>
      <p:sp>
        <p:nvSpPr>
          <p:cNvPr id="7" name="Tijdelijke aanduiding voor dianummer 6">
            <a:extLst>
              <a:ext uri="{FF2B5EF4-FFF2-40B4-BE49-F238E27FC236}">
                <a16:creationId xmlns:a16="http://schemas.microsoft.com/office/drawing/2014/main" id="{C023B565-929F-4C88-9D58-29554655A1E2}"/>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95073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9EA14-BBF9-46DE-8A22-A4922301E30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FB47504-4DAB-4E3C-A417-F512741110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18A4129-4FE6-407F-800C-ED64001D876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03747D6-6227-463A-A601-7552C43CAC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AEA1001-7606-48A6-9E2B-235F83F7087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0BE5920-A89A-42A7-866E-4FB115A3EF45}"/>
              </a:ext>
            </a:extLst>
          </p:cNvPr>
          <p:cNvSpPr>
            <a:spLocks noGrp="1"/>
          </p:cNvSpPr>
          <p:nvPr>
            <p:ph type="dt" sz="half" idx="10"/>
          </p:nvPr>
        </p:nvSpPr>
        <p:spPr/>
        <p:txBody>
          <a:bodyPr/>
          <a:lstStyle/>
          <a:p>
            <a:fld id="{CA953BDC-9EAE-49FE-9892-958C9F845175}" type="datetimeFigureOut">
              <a:rPr lang="de-DE" smtClean="0"/>
              <a:t>30.09.2022</a:t>
            </a:fld>
            <a:endParaRPr lang="de-DE"/>
          </a:p>
        </p:txBody>
      </p:sp>
      <p:sp>
        <p:nvSpPr>
          <p:cNvPr id="8" name="Tijdelijke aanduiding voor voettekst 7">
            <a:extLst>
              <a:ext uri="{FF2B5EF4-FFF2-40B4-BE49-F238E27FC236}">
                <a16:creationId xmlns:a16="http://schemas.microsoft.com/office/drawing/2014/main" id="{3A844365-71DA-4846-A7A8-EEB8447EBBA4}"/>
              </a:ext>
            </a:extLst>
          </p:cNvPr>
          <p:cNvSpPr>
            <a:spLocks noGrp="1"/>
          </p:cNvSpPr>
          <p:nvPr>
            <p:ph type="ftr" sz="quarter" idx="11"/>
          </p:nvPr>
        </p:nvSpPr>
        <p:spPr/>
        <p:txBody>
          <a:bodyPr/>
          <a:lstStyle/>
          <a:p>
            <a:endParaRPr lang="de-DE"/>
          </a:p>
        </p:txBody>
      </p:sp>
      <p:sp>
        <p:nvSpPr>
          <p:cNvPr id="9" name="Tijdelijke aanduiding voor dianummer 8">
            <a:extLst>
              <a:ext uri="{FF2B5EF4-FFF2-40B4-BE49-F238E27FC236}">
                <a16:creationId xmlns:a16="http://schemas.microsoft.com/office/drawing/2014/main" id="{44FBFB73-9E55-428B-A8F1-1C6E63E87762}"/>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2428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A1222D-E292-4BD9-83B0-19F453E9576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0077724-D1EB-482A-A369-2B46DD7847A6}"/>
              </a:ext>
            </a:extLst>
          </p:cNvPr>
          <p:cNvSpPr>
            <a:spLocks noGrp="1"/>
          </p:cNvSpPr>
          <p:nvPr>
            <p:ph type="dt" sz="half" idx="10"/>
          </p:nvPr>
        </p:nvSpPr>
        <p:spPr/>
        <p:txBody>
          <a:bodyPr/>
          <a:lstStyle/>
          <a:p>
            <a:fld id="{CA953BDC-9EAE-49FE-9892-958C9F845175}" type="datetimeFigureOut">
              <a:rPr lang="de-DE" smtClean="0"/>
              <a:t>30.09.2022</a:t>
            </a:fld>
            <a:endParaRPr lang="de-DE"/>
          </a:p>
        </p:txBody>
      </p:sp>
      <p:sp>
        <p:nvSpPr>
          <p:cNvPr id="4" name="Tijdelijke aanduiding voor voettekst 3">
            <a:extLst>
              <a:ext uri="{FF2B5EF4-FFF2-40B4-BE49-F238E27FC236}">
                <a16:creationId xmlns:a16="http://schemas.microsoft.com/office/drawing/2014/main" id="{E315C550-1709-4B1F-A330-BCE56D978BB4}"/>
              </a:ext>
            </a:extLst>
          </p:cNvPr>
          <p:cNvSpPr>
            <a:spLocks noGrp="1"/>
          </p:cNvSpPr>
          <p:nvPr>
            <p:ph type="ftr" sz="quarter" idx="11"/>
          </p:nvPr>
        </p:nvSpPr>
        <p:spPr/>
        <p:txBody>
          <a:bodyPr/>
          <a:lstStyle/>
          <a:p>
            <a:endParaRPr lang="de-DE"/>
          </a:p>
        </p:txBody>
      </p:sp>
      <p:sp>
        <p:nvSpPr>
          <p:cNvPr id="5" name="Tijdelijke aanduiding voor dianummer 4">
            <a:extLst>
              <a:ext uri="{FF2B5EF4-FFF2-40B4-BE49-F238E27FC236}">
                <a16:creationId xmlns:a16="http://schemas.microsoft.com/office/drawing/2014/main" id="{B664F6BE-F41A-4A1A-AE69-D94B6ECC90EE}"/>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20831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6EE8FBF-AFFE-4440-9FE8-FF5D6D70B346}"/>
              </a:ext>
            </a:extLst>
          </p:cNvPr>
          <p:cNvSpPr>
            <a:spLocks noGrp="1"/>
          </p:cNvSpPr>
          <p:nvPr>
            <p:ph type="dt" sz="half" idx="10"/>
          </p:nvPr>
        </p:nvSpPr>
        <p:spPr/>
        <p:txBody>
          <a:bodyPr/>
          <a:lstStyle/>
          <a:p>
            <a:fld id="{CA953BDC-9EAE-49FE-9892-958C9F845175}" type="datetimeFigureOut">
              <a:rPr lang="de-DE" smtClean="0"/>
              <a:t>30.09.2022</a:t>
            </a:fld>
            <a:endParaRPr lang="de-DE"/>
          </a:p>
        </p:txBody>
      </p:sp>
      <p:sp>
        <p:nvSpPr>
          <p:cNvPr id="3" name="Tijdelijke aanduiding voor voettekst 2">
            <a:extLst>
              <a:ext uri="{FF2B5EF4-FFF2-40B4-BE49-F238E27FC236}">
                <a16:creationId xmlns:a16="http://schemas.microsoft.com/office/drawing/2014/main" id="{77757256-0FE1-4381-897D-99265BD41121}"/>
              </a:ext>
            </a:extLst>
          </p:cNvPr>
          <p:cNvSpPr>
            <a:spLocks noGrp="1"/>
          </p:cNvSpPr>
          <p:nvPr>
            <p:ph type="ftr" sz="quarter" idx="11"/>
          </p:nvPr>
        </p:nvSpPr>
        <p:spPr/>
        <p:txBody>
          <a:bodyPr/>
          <a:lstStyle/>
          <a:p>
            <a:endParaRPr lang="de-DE"/>
          </a:p>
        </p:txBody>
      </p:sp>
      <p:sp>
        <p:nvSpPr>
          <p:cNvPr id="4" name="Tijdelijke aanduiding voor dianummer 3">
            <a:extLst>
              <a:ext uri="{FF2B5EF4-FFF2-40B4-BE49-F238E27FC236}">
                <a16:creationId xmlns:a16="http://schemas.microsoft.com/office/drawing/2014/main" id="{2AC6B942-9744-44DC-8923-73397B5CF540}"/>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76428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66D3E-CEB2-4E5E-B51A-E30EFC88DCB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FA219AE-C905-40ED-834D-4BC305B17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A9A7A84-030D-4629-8423-53BD9A7A8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04ACC98-C10E-402E-8319-2E1EC9F4E684}"/>
              </a:ext>
            </a:extLst>
          </p:cNvPr>
          <p:cNvSpPr>
            <a:spLocks noGrp="1"/>
          </p:cNvSpPr>
          <p:nvPr>
            <p:ph type="dt" sz="half" idx="10"/>
          </p:nvPr>
        </p:nvSpPr>
        <p:spPr/>
        <p:txBody>
          <a:bodyPr/>
          <a:lstStyle/>
          <a:p>
            <a:fld id="{CA953BDC-9EAE-49FE-9892-958C9F845175}" type="datetimeFigureOut">
              <a:rPr lang="de-DE" smtClean="0"/>
              <a:t>30.09.2022</a:t>
            </a:fld>
            <a:endParaRPr lang="de-DE"/>
          </a:p>
        </p:txBody>
      </p:sp>
      <p:sp>
        <p:nvSpPr>
          <p:cNvPr id="6" name="Tijdelijke aanduiding voor voettekst 5">
            <a:extLst>
              <a:ext uri="{FF2B5EF4-FFF2-40B4-BE49-F238E27FC236}">
                <a16:creationId xmlns:a16="http://schemas.microsoft.com/office/drawing/2014/main" id="{FCD49C6A-8C07-4B93-9F61-67A5F714B614}"/>
              </a:ext>
            </a:extLst>
          </p:cNvPr>
          <p:cNvSpPr>
            <a:spLocks noGrp="1"/>
          </p:cNvSpPr>
          <p:nvPr>
            <p:ph type="ftr" sz="quarter" idx="11"/>
          </p:nvPr>
        </p:nvSpPr>
        <p:spPr/>
        <p:txBody>
          <a:bodyPr/>
          <a:lstStyle/>
          <a:p>
            <a:endParaRPr lang="de-DE"/>
          </a:p>
        </p:txBody>
      </p:sp>
      <p:sp>
        <p:nvSpPr>
          <p:cNvPr id="7" name="Tijdelijke aanduiding voor dianummer 6">
            <a:extLst>
              <a:ext uri="{FF2B5EF4-FFF2-40B4-BE49-F238E27FC236}">
                <a16:creationId xmlns:a16="http://schemas.microsoft.com/office/drawing/2014/main" id="{A23F746F-11DE-400A-8D3A-F9279433AF0B}"/>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26563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F7693-D7B4-430D-A4F3-0CCE000EF18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1B27781-BB49-43D0-B033-F803EEA88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C3B9B159-578E-4093-8AFE-3C1197DB7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1DEDDA6-C29D-4ABE-AB78-0D689717CBCF}"/>
              </a:ext>
            </a:extLst>
          </p:cNvPr>
          <p:cNvSpPr>
            <a:spLocks noGrp="1"/>
          </p:cNvSpPr>
          <p:nvPr>
            <p:ph type="dt" sz="half" idx="10"/>
          </p:nvPr>
        </p:nvSpPr>
        <p:spPr/>
        <p:txBody>
          <a:bodyPr/>
          <a:lstStyle/>
          <a:p>
            <a:fld id="{CA953BDC-9EAE-49FE-9892-958C9F845175}" type="datetimeFigureOut">
              <a:rPr lang="de-DE" smtClean="0"/>
              <a:t>30.09.2022</a:t>
            </a:fld>
            <a:endParaRPr lang="de-DE"/>
          </a:p>
        </p:txBody>
      </p:sp>
      <p:sp>
        <p:nvSpPr>
          <p:cNvPr id="6" name="Tijdelijke aanduiding voor voettekst 5">
            <a:extLst>
              <a:ext uri="{FF2B5EF4-FFF2-40B4-BE49-F238E27FC236}">
                <a16:creationId xmlns:a16="http://schemas.microsoft.com/office/drawing/2014/main" id="{050DDFE3-D6BB-45BD-BC9C-4C5E04D3FDDE}"/>
              </a:ext>
            </a:extLst>
          </p:cNvPr>
          <p:cNvSpPr>
            <a:spLocks noGrp="1"/>
          </p:cNvSpPr>
          <p:nvPr>
            <p:ph type="ftr" sz="quarter" idx="11"/>
          </p:nvPr>
        </p:nvSpPr>
        <p:spPr/>
        <p:txBody>
          <a:bodyPr/>
          <a:lstStyle/>
          <a:p>
            <a:endParaRPr lang="de-DE"/>
          </a:p>
        </p:txBody>
      </p:sp>
      <p:sp>
        <p:nvSpPr>
          <p:cNvPr id="7" name="Tijdelijke aanduiding voor dianummer 6">
            <a:extLst>
              <a:ext uri="{FF2B5EF4-FFF2-40B4-BE49-F238E27FC236}">
                <a16:creationId xmlns:a16="http://schemas.microsoft.com/office/drawing/2014/main" id="{D770A54B-8380-40E1-A2BC-DB37AE844FC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102393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83FEAE2-C862-4052-BA58-A52D48423AE6}"/>
              </a:ext>
            </a:extLst>
          </p:cNvPr>
          <p:cNvSpPr/>
          <p:nvPr/>
        </p:nvSpPr>
        <p:spPr>
          <a:xfrm>
            <a:off x="0" y="6176964"/>
            <a:ext cx="12180540" cy="681038"/>
          </a:xfrm>
          <a:prstGeom prst="rect">
            <a:avLst/>
          </a:prstGeom>
          <a:gradFill flip="none" rotWithShape="1">
            <a:gsLst>
              <a:gs pos="4000">
                <a:schemeClr val="accent5">
                  <a:lumMod val="75000"/>
                </a:schemeClr>
              </a:gs>
              <a:gs pos="27000">
                <a:srgbClr val="0070C0"/>
              </a:gs>
              <a:gs pos="99000">
                <a:schemeClr val="accent1">
                  <a:lumMod val="30000"/>
                  <a:lumOff val="7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BAAD2767-8429-489F-B7E6-57D59C1FE0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0DF204D-DCAF-4DC3-942E-F6539D5EF2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E47C7A-41E9-4306-A629-91BBFE13F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30.09.2022</a:t>
            </a:fld>
            <a:endParaRPr lang="de-DE"/>
          </a:p>
        </p:txBody>
      </p:sp>
      <p:sp>
        <p:nvSpPr>
          <p:cNvPr id="5" name="Tijdelijke aanduiding voor voettekst 4">
            <a:extLst>
              <a:ext uri="{FF2B5EF4-FFF2-40B4-BE49-F238E27FC236}">
                <a16:creationId xmlns:a16="http://schemas.microsoft.com/office/drawing/2014/main" id="{FAA94668-EC47-4DA3-A798-A83E2DEBA0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a:extLst>
              <a:ext uri="{FF2B5EF4-FFF2-40B4-BE49-F238E27FC236}">
                <a16:creationId xmlns:a16="http://schemas.microsoft.com/office/drawing/2014/main" id="{D6E7565F-5832-4C19-8DB9-FCDCF0CBEC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pic>
        <p:nvPicPr>
          <p:cNvPr id="11" name="Afbeelding 10">
            <a:extLst>
              <a:ext uri="{FF2B5EF4-FFF2-40B4-BE49-F238E27FC236}">
                <a16:creationId xmlns:a16="http://schemas.microsoft.com/office/drawing/2014/main" id="{3F3A0B03-3EE3-462E-B303-75B46BEDB91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60" y="6144950"/>
            <a:ext cx="838199" cy="745066"/>
          </a:xfrm>
          <a:prstGeom prst="rect">
            <a:avLst/>
          </a:prstGeom>
        </p:spPr>
      </p:pic>
    </p:spTree>
    <p:extLst>
      <p:ext uri="{BB962C8B-B14F-4D97-AF65-F5344CB8AC3E}">
        <p14:creationId xmlns:p14="http://schemas.microsoft.com/office/powerpoint/2010/main" val="247877334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5C4DE-465D-AB03-5BEF-6A2E00368D43}"/>
              </a:ext>
            </a:extLst>
          </p:cNvPr>
          <p:cNvSpPr>
            <a:spLocks noGrp="1"/>
          </p:cNvSpPr>
          <p:nvPr>
            <p:ph type="title"/>
          </p:nvPr>
        </p:nvSpPr>
        <p:spPr/>
        <p:txBody>
          <a:bodyPr>
            <a:normAutofit/>
          </a:bodyPr>
          <a:lstStyle/>
          <a:p>
            <a:pPr algn="ctr"/>
            <a:r>
              <a:rPr lang="nl-NL" dirty="0"/>
              <a:t>STRATEGISCH KADER EN REGIE</a:t>
            </a:r>
            <a:br>
              <a:rPr lang="nl-NL" dirty="0"/>
            </a:br>
            <a:r>
              <a:rPr lang="nl-NL" sz="2000" i="1" dirty="0"/>
              <a:t>Een stevig fundament </a:t>
            </a:r>
            <a:r>
              <a:rPr lang="nl-NL" sz="2200" i="1" dirty="0"/>
              <a:t>en strategische samenwerking en sturing</a:t>
            </a:r>
          </a:p>
        </p:txBody>
      </p:sp>
      <p:sp>
        <p:nvSpPr>
          <p:cNvPr id="3" name="Tijdelijke aanduiding voor inhoud 2">
            <a:extLst>
              <a:ext uri="{FF2B5EF4-FFF2-40B4-BE49-F238E27FC236}">
                <a16:creationId xmlns:a16="http://schemas.microsoft.com/office/drawing/2014/main" id="{F71B0ADD-4A66-1303-9C53-E637AEAA253F}"/>
              </a:ext>
            </a:extLst>
          </p:cNvPr>
          <p:cNvSpPr>
            <a:spLocks noGrp="1"/>
          </p:cNvSpPr>
          <p:nvPr>
            <p:ph idx="1"/>
          </p:nvPr>
        </p:nvSpPr>
        <p:spPr>
          <a:xfrm>
            <a:off x="838200" y="4994031"/>
            <a:ext cx="10515600" cy="1182932"/>
          </a:xfrm>
        </p:spPr>
        <p:txBody>
          <a:bodyPr>
            <a:noAutofit/>
          </a:bodyPr>
          <a:lstStyle/>
          <a:p>
            <a:pPr marL="0" indent="0" algn="r">
              <a:buNone/>
            </a:pPr>
            <a:r>
              <a:rPr lang="nl-NL" sz="2000" dirty="0"/>
              <a:t>Vivaart i.s.m. KplusV</a:t>
            </a:r>
          </a:p>
          <a:p>
            <a:pPr marL="0" indent="0" algn="r">
              <a:buNone/>
            </a:pPr>
            <a:r>
              <a:rPr lang="nl-NL" sz="2000" dirty="0"/>
              <a:t>Versie 1.0 (concept)</a:t>
            </a:r>
          </a:p>
          <a:p>
            <a:pPr marL="0" indent="0" algn="r">
              <a:buNone/>
            </a:pPr>
            <a:r>
              <a:rPr lang="nl-NL" sz="2000" dirty="0"/>
              <a:t>30 september 2022</a:t>
            </a:r>
          </a:p>
        </p:txBody>
      </p:sp>
      <p:pic>
        <p:nvPicPr>
          <p:cNvPr id="4" name="Picture 2">
            <a:extLst>
              <a:ext uri="{FF2B5EF4-FFF2-40B4-BE49-F238E27FC236}">
                <a16:creationId xmlns:a16="http://schemas.microsoft.com/office/drawing/2014/main" id="{9C30E3DE-BDDD-544D-9484-5D04986C4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524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C6A0580C-0DC3-9316-50FE-D9D54A1B1D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7484" y="1690688"/>
            <a:ext cx="4198356" cy="3992276"/>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0839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3.3 HAVENFUNCTIES EN VERANTWOORDELIJKHEID</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39"/>
            <a:ext cx="10515600" cy="5185591"/>
          </a:xfrm>
        </p:spPr>
        <p:txBody>
          <a:bodyPr>
            <a:normAutofit fontScale="92500"/>
          </a:bodyPr>
          <a:lstStyle/>
          <a:p>
            <a:pPr marL="0" indent="0">
              <a:spcBef>
                <a:spcPct val="0"/>
              </a:spcBef>
              <a:buNone/>
              <a:defRPr/>
            </a:pPr>
            <a:r>
              <a:rPr lang="nl-NL" altLang="nl-NL" sz="2600" b="1" dirty="0">
                <a:solidFill>
                  <a:prstClr val="black"/>
                </a:solidFill>
                <a:latin typeface="Calibri Light" panose="020F0302020204030204" pitchFamily="34" charset="0"/>
                <a:cs typeface="Calibri Light" panose="020F0302020204030204" pitchFamily="34" charset="0"/>
              </a:rPr>
              <a:t>Publieke rechten</a:t>
            </a:r>
          </a:p>
          <a:p>
            <a:pPr>
              <a:spcBef>
                <a:spcPct val="0"/>
              </a:spcBef>
              <a:buFontTx/>
              <a:buChar char="-"/>
              <a:defRPr/>
            </a:pPr>
            <a:r>
              <a:rPr lang="nl-NL" altLang="nl-NL" sz="2200" dirty="0">
                <a:solidFill>
                  <a:prstClr val="black"/>
                </a:solidFill>
                <a:latin typeface="Calibri Light" panose="020F0302020204030204" pitchFamily="34" charset="0"/>
                <a:cs typeface="Calibri Light" panose="020F0302020204030204" pitchFamily="34" charset="0"/>
              </a:rPr>
              <a:t>Naast private rechten heeft de gemeente (overheid) ook een aantal rechten / bevoegdheden op het vlak van publiek recht. Voor de haven zijn de volgende zaken relevant: </a:t>
            </a:r>
          </a:p>
          <a:p>
            <a:pPr marL="0" indent="0">
              <a:spcBef>
                <a:spcPct val="0"/>
              </a:spcBef>
              <a:buNone/>
              <a:defRPr/>
            </a:pPr>
            <a:endParaRPr lang="nl-NL" altLang="nl-NL" sz="2200" dirty="0">
              <a:solidFill>
                <a:prstClr val="black"/>
              </a:solidFill>
              <a:latin typeface="Calibri Light" panose="020F0302020204030204" pitchFamily="34" charset="0"/>
              <a:cs typeface="Calibri Light" panose="020F0302020204030204" pitchFamily="34" charset="0"/>
            </a:endParaRPr>
          </a:p>
          <a:p>
            <a:pPr marL="0" indent="0">
              <a:spcBef>
                <a:spcPct val="0"/>
              </a:spcBef>
              <a:buNone/>
              <a:defRPr/>
            </a:pPr>
            <a:r>
              <a:rPr lang="nl-NL" altLang="nl-NL" sz="2400" b="1" dirty="0">
                <a:solidFill>
                  <a:prstClr val="black"/>
                </a:solidFill>
                <a:latin typeface="Calibri Light" panose="020F0302020204030204" pitchFamily="34" charset="0"/>
                <a:cs typeface="Calibri Light" panose="020F0302020204030204" pitchFamily="34" charset="0"/>
              </a:rPr>
              <a:t>1. </a:t>
            </a:r>
            <a:r>
              <a:rPr lang="nl-NL" altLang="nl-NL" sz="2600" b="1" dirty="0">
                <a:solidFill>
                  <a:prstClr val="black"/>
                </a:solidFill>
                <a:latin typeface="Calibri Light" panose="020F0302020204030204" pitchFamily="34" charset="0"/>
                <a:cs typeface="Calibri Light" panose="020F0302020204030204" pitchFamily="34" charset="0"/>
              </a:rPr>
              <a:t>Verordeningen (eenzijdig)</a:t>
            </a:r>
          </a:p>
          <a:p>
            <a:pPr>
              <a:spcBef>
                <a:spcPct val="0"/>
              </a:spcBef>
              <a:buFontTx/>
              <a:buChar char="-"/>
              <a:defRPr/>
            </a:pPr>
            <a:r>
              <a:rPr lang="nl-NL" altLang="nl-NL" sz="2200" dirty="0">
                <a:solidFill>
                  <a:prstClr val="black"/>
                </a:solidFill>
                <a:latin typeface="Calibri Light" panose="020F0302020204030204" pitchFamily="34" charset="0"/>
                <a:cs typeface="Calibri Light" panose="020F0302020204030204" pitchFamily="34" charset="0"/>
              </a:rPr>
              <a:t>Het gebruik van de haven en het openbare gebied door derden (wachten, liggen en parkeren) en gebruik maken van services (walstroom, drinkwater e.d.) en de daarvoor geldende tarieven worden vastgelegd in verschillende verordeningen (publiekrecht), die door de gemeenteraad worden vastgesteld. </a:t>
            </a:r>
          </a:p>
          <a:p>
            <a:pPr>
              <a:spcBef>
                <a:spcPct val="0"/>
              </a:spcBef>
              <a:buFontTx/>
              <a:buChar char="-"/>
              <a:defRPr/>
            </a:pPr>
            <a:r>
              <a:rPr lang="nl-NL" altLang="nl-NL" sz="2200" dirty="0">
                <a:solidFill>
                  <a:prstClr val="black"/>
                </a:solidFill>
                <a:latin typeface="Calibri Light" panose="020F0302020204030204" pitchFamily="34" charset="0"/>
                <a:cs typeface="Calibri Light" panose="020F0302020204030204" pitchFamily="34" charset="0"/>
              </a:rPr>
              <a:t>Het gemeentebestuur is bevoegd om op basis van deze verordeningen eenzijdig ontheffingen te verlenen om tijdelijk een andere wijze van gebruik tijdelijk toe te laten. Een ontheffing is geen overeenkomst, maar wordt eenzijdig afgegeven.</a:t>
            </a:r>
            <a:r>
              <a:rPr lang="nl-NL" altLang="nl-NL" sz="2000" dirty="0">
                <a:solidFill>
                  <a:prstClr val="black"/>
                </a:solidFill>
                <a:latin typeface="Calibri Light" panose="020F0302020204030204" pitchFamily="34" charset="0"/>
                <a:cs typeface="Calibri Light" panose="020F0302020204030204" pitchFamily="34" charset="0"/>
              </a:rPr>
              <a:t> </a:t>
            </a:r>
          </a:p>
          <a:p>
            <a:pPr>
              <a:spcBef>
                <a:spcPct val="0"/>
              </a:spcBef>
              <a:buFontTx/>
              <a:buChar char="-"/>
              <a:defRPr/>
            </a:pPr>
            <a:endParaRPr lang="nl-NL" altLang="nl-NL" sz="1900" dirty="0">
              <a:solidFill>
                <a:prstClr val="black"/>
              </a:solidFill>
              <a:latin typeface="Calibri Light" panose="020F0302020204030204" pitchFamily="34" charset="0"/>
              <a:cs typeface="Calibri Light" panose="020F0302020204030204" pitchFamily="34" charset="0"/>
            </a:endParaRPr>
          </a:p>
          <a:p>
            <a:pPr marL="0" indent="0">
              <a:spcBef>
                <a:spcPct val="0"/>
              </a:spcBef>
              <a:buNone/>
              <a:defRPr/>
            </a:pPr>
            <a:r>
              <a:rPr lang="nl-NL" altLang="nl-NL" sz="2600" b="1" dirty="0">
                <a:solidFill>
                  <a:prstClr val="black"/>
                </a:solidFill>
                <a:latin typeface="Calibri Light" panose="020F0302020204030204" pitchFamily="34" charset="0"/>
                <a:cs typeface="Calibri Light" panose="020F0302020204030204" pitchFamily="34" charset="0"/>
              </a:rPr>
              <a:t>2. Vergunningen (eenzijdig)</a:t>
            </a:r>
          </a:p>
          <a:p>
            <a:pPr>
              <a:spcBef>
                <a:spcPct val="0"/>
              </a:spcBef>
              <a:buFontTx/>
              <a:buChar char="-"/>
              <a:defRPr/>
            </a:pPr>
            <a:r>
              <a:rPr lang="nl-NL" altLang="nl-NL" sz="2200" dirty="0">
                <a:solidFill>
                  <a:prstClr val="black"/>
                </a:solidFill>
                <a:latin typeface="Calibri Light" panose="020F0302020204030204" pitchFamily="34" charset="0"/>
                <a:cs typeface="Calibri Light" panose="020F0302020204030204" pitchFamily="34" charset="0"/>
              </a:rPr>
              <a:t>De gemeente en ODRA geven ook vergunningen af. Een vergunning geeft het recht om een activiteit op die locatie uit te voeren. Maar de vergunninghouder heeft daarmee nog niet het recht van de eigenaar om de ruimte te gebruiken. Daarvoor zal de vergunninghouder een overeenkomst met de eigenaar (gemeente of vastgoedeigenaar) moeten sluiten. </a:t>
            </a:r>
            <a:endParaRPr lang="nl-NL" altLang="nl-NL"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4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3.3 HAVENFUNCTIES EN VERANTWOORDELIJKHEID</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185590"/>
          </a:xfrm>
        </p:spPr>
        <p:txBody>
          <a:bodyPr>
            <a:normAutofit/>
          </a:bodyPr>
          <a:lstStyle/>
          <a:p>
            <a:pPr marL="0" indent="0">
              <a:spcBef>
                <a:spcPct val="0"/>
              </a:spcBef>
              <a:buNone/>
              <a:defRPr/>
            </a:pPr>
            <a:r>
              <a:rPr lang="nl-NL" altLang="nl-NL" sz="2400" b="1" dirty="0">
                <a:solidFill>
                  <a:prstClr val="black"/>
                </a:solidFill>
                <a:latin typeface="Calibri Light" panose="020F0302020204030204" pitchFamily="34" charset="0"/>
                <a:cs typeface="Calibri Light" panose="020F0302020204030204" pitchFamily="34" charset="0"/>
              </a:rPr>
              <a:t>Nutsvoorzieningen</a:t>
            </a:r>
            <a:r>
              <a:rPr lang="nl-NL" altLang="nl-NL" sz="2400" dirty="0">
                <a:solidFill>
                  <a:prstClr val="black"/>
                </a:solidFill>
                <a:latin typeface="Calibri Light" panose="020F0302020204030204" pitchFamily="34" charset="0"/>
                <a:cs typeface="Calibri Light" panose="020F0302020204030204" pitchFamily="34" charset="0"/>
              </a:rPr>
              <a:t>: </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Nutvoorzieningen zijn in eigendom van de leidingbeheerders, die daarvoor zakelijke rechten vestigen in het openbare gebied. </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De ontwikkeling van collectieve nutsvoorzieningen als onderdeel van een grondexploitatie (bv bedrijventerreinontwikkeling) vormt normaliter een onderdeel van de grondexploitatie en dus voor rekening van de gebiedsontwikkelaar (gemeente of projectontwikkelaar). De kosten worden verrekend in de grondprijs. Kortom: de ontwikkelaar verzorgt de voorinvestering, de eindgebruiker betaalt via de grond of het gebruik. </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Grootverbruikers op bedrijventerreinen (maakindustrie e.d.), die meer nutsvoorzieningen gebruiken dan een regulier gebouw op een bedrijventerrein, dienen in de regel zelf de aansluiting op een nutsvoorziening te bekostigen. </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Bij de revitalisering van bestaande bedrijventerreinen worden kosten voor collectieve infrastructuur normaliter geregeld door de gebiedsontwikkelaar en gedeeld met de eindgebruikers. Daarvoor wordt een samenwerkings- en realisatieovereenkomst gesloten. Vaak wordt voorrevitalisering subsidie voor aangevraagd, om het voor alle partijen betaalbaar te houden. </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Door gezamenlijke ‘</a:t>
            </a:r>
            <a:r>
              <a:rPr lang="nl-NL" altLang="nl-NL" sz="2000" dirty="0" err="1">
                <a:solidFill>
                  <a:prstClr val="black"/>
                </a:solidFill>
                <a:latin typeface="Calibri Light" panose="020F0302020204030204" pitchFamily="34" charset="0"/>
                <a:cs typeface="Calibri Light" panose="020F0302020204030204" pitchFamily="34" charset="0"/>
              </a:rPr>
              <a:t>refit</a:t>
            </a:r>
            <a:r>
              <a:rPr lang="nl-NL" altLang="nl-NL" sz="2000" dirty="0">
                <a:solidFill>
                  <a:prstClr val="black"/>
                </a:solidFill>
                <a:latin typeface="Calibri Light" panose="020F0302020204030204" pitchFamily="34" charset="0"/>
                <a:cs typeface="Calibri Light" panose="020F0302020204030204" pitchFamily="34" charset="0"/>
              </a:rPr>
              <a:t>’ van de haven kunnen kosten worden bespaard. </a:t>
            </a: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8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3.4 ONTWIKKELLIJNEN EN ACTIVITEITEN</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fontScale="92500" lnSpcReduction="10000"/>
          </a:bodyPr>
          <a:lstStyle/>
          <a:p>
            <a:pPr marL="0" marR="0" lvl="0" indent="0" algn="l" defTabSz="914400" rtl="0" eaLnBrk="1" fontAlgn="auto" latinLnBrk="0" hangingPunct="1">
              <a:lnSpc>
                <a:spcPct val="90000"/>
              </a:lnSpc>
              <a:spcBef>
                <a:spcPct val="0"/>
              </a:spcBef>
              <a:spcAft>
                <a:spcPts val="0"/>
              </a:spcAft>
              <a:buClrTx/>
              <a:buSzTx/>
              <a:buNone/>
              <a:tabLst/>
              <a:defRPr/>
            </a:pPr>
            <a:r>
              <a:rPr kumimoji="0" lang="nl-NL" altLang="nl-NL" sz="19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Thema Ruimte &amp; bereikbaarheid</a:t>
            </a:r>
          </a:p>
          <a:p>
            <a:pPr marL="0" marR="0" lvl="0" indent="0" algn="l" defTabSz="914400" rtl="0" eaLnBrk="1" fontAlgn="auto" latinLnBrk="0" hangingPunct="1">
              <a:lnSpc>
                <a:spcPct val="90000"/>
              </a:lnSpc>
              <a:spcBef>
                <a:spcPct val="0"/>
              </a:spcBef>
              <a:spcAft>
                <a:spcPts val="0"/>
              </a:spcAft>
              <a:buClrTx/>
              <a:buSzTx/>
              <a:buNone/>
              <a:tabLst/>
              <a:defRPr/>
            </a:pPr>
            <a:endParaRPr kumimoji="0" lang="nl-NL" altLang="nl-NL" sz="15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360363" marR="0" lvl="0" indent="-360363" algn="l" defTabSz="914400" rtl="0" eaLnBrk="1" fontAlgn="auto" latinLnBrk="0" hangingPunct="1">
              <a:lnSpc>
                <a:spcPct val="90000"/>
              </a:lnSpc>
              <a:spcBef>
                <a:spcPct val="0"/>
              </a:spcBef>
              <a:spcAft>
                <a:spcPts val="0"/>
              </a:spcAft>
              <a:buClrTx/>
              <a:buSzTx/>
              <a:buFont typeface="+mj-lt"/>
              <a:buAutoNum type="arabicPeriod"/>
              <a:tabLst/>
              <a:defRPr/>
            </a:pPr>
            <a:r>
              <a:rPr kumimoji="0" lang="nl-NL" altLang="nl-NL" sz="19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REFIT Havengebied </a:t>
            </a:r>
            <a:r>
              <a:rPr kumimoji="0" lang="nl-NL" altLang="nl-NL" sz="19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rPr>
              <a:t> een stevig fundament voor de toekomst</a:t>
            </a:r>
          </a:p>
          <a:p>
            <a:pPr marL="355600" marR="0" lvl="0" indent="0" algn="l" defTabSz="914400" rtl="0" eaLnBrk="1" fontAlgn="auto" latinLnBrk="0" hangingPunct="1">
              <a:lnSpc>
                <a:spcPct val="90000"/>
              </a:lnSpc>
              <a:spcBef>
                <a:spcPct val="0"/>
              </a:spcBef>
              <a:spcAft>
                <a:spcPts val="0"/>
              </a:spcAft>
              <a:buClrTx/>
              <a:buSzTx/>
              <a:buNone/>
              <a:tabLst/>
              <a:defRPr/>
            </a:pPr>
            <a:endParaRPr kumimoji="0" lang="nl-NL" altLang="nl-NL" sz="19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355600" marR="0" lvl="0" indent="0" algn="l" defTabSz="914400" rtl="0" eaLnBrk="1" fontAlgn="auto" latinLnBrk="0" hangingPunct="1">
              <a:lnSpc>
                <a:spcPct val="90000"/>
              </a:lnSpc>
              <a:spcBef>
                <a:spcPct val="0"/>
              </a:spcBef>
              <a:spcAft>
                <a:spcPts val="0"/>
              </a:spcAft>
              <a:buClrTx/>
              <a:buSzTx/>
              <a:buNone/>
              <a:tabLst/>
              <a:defRPr/>
            </a:pPr>
            <a:r>
              <a:rPr kumimoji="0" lang="nl-NL" altLang="nl-NL" sz="19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Activiteiten:</a:t>
            </a:r>
          </a:p>
          <a:p>
            <a:pPr marL="800100" lvl="1" indent="-342900">
              <a:spcBef>
                <a:spcPct val="0"/>
              </a:spcBef>
              <a:buFont typeface="+mj-lt"/>
              <a:buAutoNum type="arabicPeriod"/>
              <a:defRPr/>
            </a:pPr>
            <a:r>
              <a:rPr lang="nl-NL" altLang="nl-NL" sz="1700" dirty="0">
                <a:solidFill>
                  <a:prstClr val="black"/>
                </a:solidFill>
                <a:latin typeface="Calibri Light" panose="020F0302020204030204" pitchFamily="34" charset="0"/>
                <a:cs typeface="Calibri Light" panose="020F0302020204030204" pitchFamily="34" charset="0"/>
              </a:rPr>
              <a:t>Gezamenlijk maatschappelijk business- en inrichtingsplan havengebied voor een stevig fundament voor de Nieuwe Haven</a:t>
            </a:r>
          </a:p>
          <a:p>
            <a:pPr marL="1257300" lvl="2" indent="-342900">
              <a:spcBef>
                <a:spcPct val="0"/>
              </a:spcBef>
              <a:buFont typeface="+mj-lt"/>
              <a:buAutoNum type="arabicPeriod"/>
              <a:defRPr/>
            </a:pPr>
            <a:r>
              <a:rPr lang="nl-NL" altLang="nl-NL" sz="1500" dirty="0">
                <a:solidFill>
                  <a:prstClr val="black"/>
                </a:solidFill>
                <a:latin typeface="Calibri Light" panose="020F0302020204030204" pitchFamily="34" charset="0"/>
                <a:cs typeface="Calibri Light" panose="020F0302020204030204" pitchFamily="34" charset="0"/>
              </a:rPr>
              <a:t>Detaillering voorzieningen ondergrondse- en bovengrondse infrastructuur (E / drinkwater / glasvezel / riolering / verharding) en basisvoorzieningen bedrijventerrein (bewegwijzering, terreinafsluiting / beveiliging / groeninrichting), die nodig zijn om duurzaam te (gaan) functioneren. Rekening houden met proposities uit actielijnen 2 t/m 5. </a:t>
            </a:r>
          </a:p>
          <a:p>
            <a:pPr marL="1257300" lvl="2" indent="-342900">
              <a:spcBef>
                <a:spcPct val="0"/>
              </a:spcBef>
              <a:buFont typeface="+mj-lt"/>
              <a:buAutoNum type="arabicPeriod"/>
              <a:defRPr/>
            </a:pPr>
            <a:r>
              <a:rPr lang="nl-NL" altLang="nl-NL" sz="1500" dirty="0">
                <a:solidFill>
                  <a:prstClr val="black"/>
                </a:solidFill>
                <a:latin typeface="Calibri Light" panose="020F0302020204030204" pitchFamily="34" charset="0"/>
                <a:cs typeface="Calibri Light" panose="020F0302020204030204" pitchFamily="34" charset="0"/>
              </a:rPr>
              <a:t>Kosten en baten (maatschappelijk) in beeld brengen. </a:t>
            </a:r>
          </a:p>
          <a:p>
            <a:pPr marL="1257300" lvl="2" indent="-342900">
              <a:spcBef>
                <a:spcPct val="0"/>
              </a:spcBef>
              <a:buFont typeface="+mj-lt"/>
              <a:buAutoNum type="arabicPeriod"/>
              <a:defRPr/>
            </a:pPr>
            <a:r>
              <a:rPr lang="nl-NL" altLang="nl-NL" sz="1500" dirty="0">
                <a:solidFill>
                  <a:prstClr val="black"/>
                </a:solidFill>
                <a:latin typeface="Calibri Light" panose="020F0302020204030204" pitchFamily="34" charset="0"/>
                <a:cs typeface="Calibri Light" panose="020F0302020204030204" pitchFamily="34" charset="0"/>
              </a:rPr>
              <a:t>Financieringsprincipe: gebiedsexploitatie, voorinvestering door eigenaar openbare gebied (gemeente) + vastgoedeigenaren + subsidie onrendabele top. Voorinvesteringen terugverdienen via het ontwikkelen en leveren van nutsvoorzieningen en services (drinkwater, E, walstroom en verhuur van (flexibele) ruimte). </a:t>
            </a:r>
          </a:p>
          <a:p>
            <a:pPr marL="800100" lvl="1" indent="-342900">
              <a:spcBef>
                <a:spcPct val="0"/>
              </a:spcBef>
              <a:buFont typeface="+mj-lt"/>
              <a:buAutoNum type="arabicPeriod"/>
              <a:defRPr/>
            </a:pPr>
            <a:r>
              <a:rPr lang="nl-NL" altLang="nl-NL" sz="1700" dirty="0">
                <a:solidFill>
                  <a:prstClr val="black"/>
                </a:solidFill>
                <a:latin typeface="Calibri Light" panose="020F0302020204030204" pitchFamily="34" charset="0"/>
                <a:cs typeface="Calibri Light" panose="020F0302020204030204" pitchFamily="34" charset="0"/>
              </a:rPr>
              <a:t>Samenwerkingsovereenkomst t.b.v. ontwikkelingsfase sluiten. </a:t>
            </a:r>
          </a:p>
          <a:p>
            <a:pPr marL="800100" lvl="1" indent="-342900">
              <a:spcBef>
                <a:spcPct val="0"/>
              </a:spcBef>
              <a:buFont typeface="+mj-lt"/>
              <a:buAutoNum type="arabicPeriod"/>
              <a:defRPr/>
            </a:pPr>
            <a:r>
              <a:rPr lang="nl-NL" altLang="nl-NL" sz="1700" b="1" i="1" dirty="0">
                <a:solidFill>
                  <a:prstClr val="black"/>
                </a:solidFill>
                <a:latin typeface="Calibri Light" panose="020F0302020204030204" pitchFamily="34" charset="0"/>
                <a:cs typeface="Calibri Light" panose="020F0302020204030204" pitchFamily="34" charset="0"/>
              </a:rPr>
              <a:t>Thema Profilering &amp; lobby</a:t>
            </a:r>
            <a:r>
              <a:rPr lang="nl-NL" altLang="nl-NL" sz="1700" i="1" dirty="0">
                <a:solidFill>
                  <a:prstClr val="black"/>
                </a:solidFill>
                <a:latin typeface="Calibri Light" panose="020F0302020204030204" pitchFamily="34" charset="0"/>
                <a:cs typeface="Calibri Light" panose="020F0302020204030204" pitchFamily="34" charset="0"/>
              </a:rPr>
              <a:t>: subsidiekansen nader onderzoeken, aantrekkelijke propositie opstellen, gezamenlijke profilering, strategische samenwerking en lobby t.b.v. binnenhalen investeringsmiddelen / subsidies.</a:t>
            </a:r>
          </a:p>
          <a:p>
            <a:pPr marL="800100" lvl="1" indent="-342900">
              <a:spcBef>
                <a:spcPct val="0"/>
              </a:spcBef>
              <a:buFont typeface="+mj-lt"/>
              <a:buAutoNum type="arabicPeriod"/>
              <a:defRPr/>
            </a:pPr>
            <a:r>
              <a:rPr lang="nl-NL" altLang="nl-NL" sz="1700" dirty="0">
                <a:solidFill>
                  <a:prstClr val="black"/>
                </a:solidFill>
                <a:latin typeface="Calibri Light" panose="020F0302020204030204" pitchFamily="34" charset="0"/>
                <a:cs typeface="Calibri Light" panose="020F0302020204030204" pitchFamily="34" charset="0"/>
              </a:rPr>
              <a:t>Realisatieovereenkomst t.b.v. financiering en uitvoering sluiten.</a:t>
            </a:r>
            <a:r>
              <a:rPr lang="nl-NL" altLang="nl-NL" sz="1800" dirty="0">
                <a:solidFill>
                  <a:prstClr val="black"/>
                </a:solidFill>
                <a:latin typeface="Calibri Light" panose="020F0302020204030204" pitchFamily="34" charset="0"/>
                <a:cs typeface="Calibri Light" panose="020F0302020204030204" pitchFamily="34" charset="0"/>
              </a:rPr>
              <a:t>  </a:t>
            </a:r>
          </a:p>
          <a:p>
            <a:pPr marL="457200" lvl="1" indent="0">
              <a:spcBef>
                <a:spcPct val="0"/>
              </a:spcBef>
              <a:buNone/>
              <a:defRPr/>
            </a:pPr>
            <a:endParaRPr lang="nl-NL" altLang="nl-NL" sz="1800" dirty="0">
              <a:solidFill>
                <a:prstClr val="black"/>
              </a:solidFill>
              <a:latin typeface="Calibri Light" panose="020F0302020204030204" pitchFamily="34" charset="0"/>
              <a:cs typeface="Calibri Light" panose="020F0302020204030204" pitchFamily="34" charset="0"/>
            </a:endParaRPr>
          </a:p>
          <a:p>
            <a:pPr marL="457200" lvl="1" indent="0">
              <a:spcBef>
                <a:spcPct val="0"/>
              </a:spcBef>
              <a:buNone/>
              <a:defRPr/>
            </a:pPr>
            <a:r>
              <a:rPr lang="nl-NL" altLang="nl-NL" sz="1900" b="1" dirty="0">
                <a:solidFill>
                  <a:prstClr val="black"/>
                </a:solidFill>
                <a:latin typeface="Calibri Light" panose="020F0302020204030204" pitchFamily="34" charset="0"/>
                <a:cs typeface="Calibri Light" panose="020F0302020204030204" pitchFamily="34" charset="0"/>
              </a:rPr>
              <a:t>Betrokkenen:</a:t>
            </a:r>
          </a:p>
          <a:p>
            <a:pPr lvl="1">
              <a:spcBef>
                <a:spcPct val="0"/>
              </a:spcBef>
              <a:defRPr/>
            </a:pPr>
            <a:r>
              <a:rPr lang="nl-NL" altLang="nl-NL" sz="1700" dirty="0">
                <a:solidFill>
                  <a:prstClr val="black"/>
                </a:solidFill>
                <a:latin typeface="Calibri Light" panose="020F0302020204030204" pitchFamily="34" charset="0"/>
                <a:cs typeface="Calibri Light" panose="020F0302020204030204" pitchFamily="34" charset="0"/>
              </a:rPr>
              <a:t>Gemeente: eigenaar openbare gebied en trekker / opdrachtgever gebiedsontwikkelin</a:t>
            </a:r>
            <a:r>
              <a:rPr lang="nl-NL" altLang="nl-NL" sz="1800" dirty="0">
                <a:solidFill>
                  <a:prstClr val="black"/>
                </a:solidFill>
                <a:latin typeface="Calibri Light" panose="020F0302020204030204" pitchFamily="34" charset="0"/>
                <a:cs typeface="Calibri Light" panose="020F0302020204030204" pitchFamily="34" charset="0"/>
              </a:rPr>
              <a:t>g </a:t>
            </a:r>
          </a:p>
          <a:p>
            <a:pPr lvl="2">
              <a:spcBef>
                <a:spcPct val="0"/>
              </a:spcBef>
              <a:defRPr/>
            </a:pPr>
            <a:r>
              <a:rPr lang="nl-NL" altLang="nl-NL" sz="1500" dirty="0">
                <a:solidFill>
                  <a:prstClr val="black"/>
                </a:solidFill>
                <a:latin typeface="Calibri Light" panose="020F0302020204030204" pitchFamily="34" charset="0"/>
                <a:cs typeface="Calibri Light" panose="020F0302020204030204" pitchFamily="34" charset="0"/>
              </a:rPr>
              <a:t>Samenwerken met stakeholders (vastgoedeigenaren, logistieke en maritieme ondernemers, waterschap en RWS). </a:t>
            </a:r>
          </a:p>
          <a:p>
            <a:pPr lvl="2">
              <a:spcBef>
                <a:spcPct val="0"/>
              </a:spcBef>
              <a:defRPr/>
            </a:pPr>
            <a:r>
              <a:rPr lang="nl-NL" altLang="nl-NL" sz="1500" dirty="0">
                <a:solidFill>
                  <a:prstClr val="black"/>
                </a:solidFill>
                <a:latin typeface="Calibri Light" panose="020F0302020204030204" pitchFamily="34" charset="0"/>
                <a:cs typeface="Calibri Light" panose="020F0302020204030204" pitchFamily="34" charset="0"/>
              </a:rPr>
              <a:t>IPKW heeft relevante kennis in huis. </a:t>
            </a:r>
          </a:p>
          <a:p>
            <a:pPr lvl="2">
              <a:spcBef>
                <a:spcPct val="0"/>
              </a:spcBef>
              <a:defRPr/>
            </a:pPr>
            <a:r>
              <a:rPr lang="nl-NL" altLang="nl-NL" sz="1500" dirty="0">
                <a:solidFill>
                  <a:prstClr val="black"/>
                </a:solidFill>
                <a:latin typeface="Calibri Light" panose="020F0302020204030204" pitchFamily="34" charset="0"/>
                <a:cs typeface="Calibri Light" panose="020F0302020204030204" pitchFamily="34" charset="0"/>
              </a:rPr>
              <a:t>Gefaseerde realisatie ‘</a:t>
            </a:r>
            <a:r>
              <a:rPr lang="nl-NL" altLang="nl-NL" sz="1500" dirty="0" err="1">
                <a:solidFill>
                  <a:prstClr val="black"/>
                </a:solidFill>
                <a:latin typeface="Calibri Light" panose="020F0302020204030204" pitchFamily="34" charset="0"/>
                <a:cs typeface="Calibri Light" panose="020F0302020204030204" pitchFamily="34" charset="0"/>
              </a:rPr>
              <a:t>refit</a:t>
            </a:r>
            <a:r>
              <a:rPr lang="nl-NL" altLang="nl-NL" sz="1500" dirty="0">
                <a:solidFill>
                  <a:prstClr val="black"/>
                </a:solidFill>
                <a:latin typeface="Calibri Light" panose="020F0302020204030204" pitchFamily="34" charset="0"/>
                <a:cs typeface="Calibri Light" panose="020F0302020204030204" pitchFamily="34" charset="0"/>
              </a:rPr>
              <a:t>’ openbare gebied. </a:t>
            </a:r>
          </a:p>
          <a:p>
            <a:pPr lvl="1">
              <a:spcBef>
                <a:spcPct val="0"/>
              </a:spcBef>
              <a:defRPr/>
            </a:pPr>
            <a:r>
              <a:rPr lang="nl-NL" altLang="nl-NL" sz="1700" dirty="0">
                <a:solidFill>
                  <a:prstClr val="black"/>
                </a:solidFill>
                <a:latin typeface="Calibri Light" panose="020F0302020204030204" pitchFamily="34" charset="0"/>
                <a:cs typeface="Calibri Light" panose="020F0302020204030204" pitchFamily="34" charset="0"/>
              </a:rPr>
              <a:t>Strategisch havenmanagement </a:t>
            </a:r>
            <a:r>
              <a:rPr lang="nl-NL" altLang="nl-NL" sz="17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 schoon / heel / veili</a:t>
            </a:r>
            <a:r>
              <a:rPr lang="nl-NL" altLang="nl-NL" sz="18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g</a:t>
            </a:r>
            <a:endParaRPr lang="nl-NL" altLang="nl-NL" sz="1800" dirty="0">
              <a:solidFill>
                <a:prstClr val="black"/>
              </a:solidFill>
              <a:latin typeface="Calibri Light" panose="020F0302020204030204" pitchFamily="34" charset="0"/>
              <a:cs typeface="Calibri Light" panose="020F0302020204030204" pitchFamily="34" charset="0"/>
            </a:endParaRPr>
          </a:p>
          <a:p>
            <a:pPr lvl="2">
              <a:spcBef>
                <a:spcPct val="0"/>
              </a:spcBef>
              <a:defRPr/>
            </a:pPr>
            <a:r>
              <a:rPr lang="nl-NL" altLang="nl-NL" sz="1500" dirty="0">
                <a:solidFill>
                  <a:prstClr val="black"/>
                </a:solidFill>
                <a:latin typeface="Calibri Light" panose="020F0302020204030204" pitchFamily="34" charset="0"/>
                <a:cs typeface="Calibri Light" panose="020F0302020204030204" pitchFamily="34" charset="0"/>
              </a:rPr>
              <a:t>Verbetering waterveiligheid ingang haven (bij jachthaven)</a:t>
            </a:r>
          </a:p>
          <a:p>
            <a:pPr lvl="2">
              <a:spcBef>
                <a:spcPct val="0"/>
              </a:spcBef>
              <a:defRPr/>
            </a:pPr>
            <a:r>
              <a:rPr lang="nl-NL" altLang="nl-NL" sz="1500" dirty="0">
                <a:solidFill>
                  <a:prstClr val="black"/>
                </a:solidFill>
                <a:latin typeface="Calibri Light" panose="020F0302020204030204" pitchFamily="34" charset="0"/>
                <a:cs typeface="Calibri Light" panose="020F0302020204030204" pitchFamily="34" charset="0"/>
              </a:rPr>
              <a:t>Verbetering toezicht en handhaving (terreinafsluiting / -beveiliging) en afvalmanagement</a:t>
            </a:r>
          </a:p>
          <a:p>
            <a:pPr marL="685800" marR="0" lvl="1" indent="-2286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lang="nl-NL" altLang="nl-NL" sz="1500"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570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3.4 ONTWIKKELLIJNEN EN ACTIVITEITEN</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lnSpcReduction="10000"/>
          </a:bodyPr>
          <a:lstStyle/>
          <a:p>
            <a:pPr marL="0" marR="0" lvl="0" indent="0" algn="l" defTabSz="914400" rtl="0" eaLnBrk="1" fontAlgn="auto" latinLnBrk="0" hangingPunct="1">
              <a:lnSpc>
                <a:spcPct val="90000"/>
              </a:lnSpc>
              <a:spcBef>
                <a:spcPct val="0"/>
              </a:spcBef>
              <a:spcAft>
                <a:spcPts val="0"/>
              </a:spcAft>
              <a:buClrTx/>
              <a:buSzTx/>
              <a:buNone/>
              <a:tabLst/>
              <a:defRPr/>
            </a:pPr>
            <a:r>
              <a:rPr kumimoji="0" lang="nl-NL" altLang="nl-NL" sz="1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Thema Ruimte &amp; bereikbaarheid</a:t>
            </a:r>
          </a:p>
          <a:p>
            <a:pPr marL="0" marR="0" lvl="0" indent="0" algn="l" defTabSz="914400" rtl="0" eaLnBrk="1" fontAlgn="auto" latinLnBrk="0" hangingPunct="1">
              <a:lnSpc>
                <a:spcPct val="90000"/>
              </a:lnSpc>
              <a:spcBef>
                <a:spcPct val="0"/>
              </a:spcBef>
              <a:spcAft>
                <a:spcPts val="0"/>
              </a:spcAft>
              <a:buClrTx/>
              <a:buSzTx/>
              <a:buNone/>
              <a:tabLst/>
              <a:defRPr/>
            </a:pPr>
            <a:endParaRPr kumimoji="0" lang="nl-NL" altLang="nl-NL" sz="1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marR="0" lvl="0" indent="-457200" algn="l" defTabSz="914400" rtl="0" eaLnBrk="1" fontAlgn="auto" latinLnBrk="0" hangingPunct="1">
              <a:lnSpc>
                <a:spcPct val="90000"/>
              </a:lnSpc>
              <a:spcBef>
                <a:spcPct val="0"/>
              </a:spcBef>
              <a:spcAft>
                <a:spcPts val="0"/>
              </a:spcAft>
              <a:buClrTx/>
              <a:buSzTx/>
              <a:buFont typeface="+mj-lt"/>
              <a:buAutoNum type="arabicPeriod" startAt="2"/>
              <a:tabLst/>
              <a:defRPr/>
            </a:pPr>
            <a:r>
              <a:rPr lang="nl-NL" altLang="nl-NL" sz="1800" b="1"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Meer maritieme klanten en </a:t>
            </a:r>
            <a:r>
              <a:rPr kumimoji="0" lang="nl-NL" altLang="nl-NL" sz="1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beter benutten Nieuwe Haven</a:t>
            </a:r>
          </a:p>
          <a:p>
            <a:pPr marL="457200" marR="0" lvl="1" indent="0" algn="l" defTabSz="914400" rtl="0" eaLnBrk="1" fontAlgn="auto" latinLnBrk="0" hangingPunct="1">
              <a:lnSpc>
                <a:spcPct val="90000"/>
              </a:lnSpc>
              <a:spcBef>
                <a:spcPct val="0"/>
              </a:spcBef>
              <a:spcAft>
                <a:spcPts val="0"/>
              </a:spcAft>
              <a:buClrTx/>
              <a:buSzTx/>
              <a:buNone/>
              <a:tabLst/>
              <a:defRPr/>
            </a:pPr>
            <a:endParaRPr lang="nl-NL" altLang="nl-NL" sz="1400" b="1" dirty="0">
              <a:solidFill>
                <a:prstClr val="black"/>
              </a:solidFill>
              <a:latin typeface="Calibri Light" panose="020F0302020204030204" pitchFamily="34" charset="0"/>
              <a:cs typeface="Calibri Light" panose="020F0302020204030204" pitchFamily="34" charset="0"/>
            </a:endParaRPr>
          </a:p>
          <a:p>
            <a:pPr marL="457200" marR="0" lvl="1" indent="0" algn="l" defTabSz="914400" rtl="0" eaLnBrk="1" fontAlgn="auto" latinLnBrk="0" hangingPunct="1">
              <a:lnSpc>
                <a:spcPct val="90000"/>
              </a:lnSpc>
              <a:spcBef>
                <a:spcPct val="0"/>
              </a:spcBef>
              <a:spcAft>
                <a:spcPts val="0"/>
              </a:spcAft>
              <a:buClrTx/>
              <a:buSzTx/>
              <a:buNone/>
              <a:tabLst/>
              <a:defRPr/>
            </a:pPr>
            <a:r>
              <a:rPr lang="nl-NL" altLang="nl-NL" sz="1800" b="1" dirty="0">
                <a:solidFill>
                  <a:prstClr val="black"/>
                </a:solidFill>
                <a:latin typeface="Calibri Light" panose="020F0302020204030204" pitchFamily="34" charset="0"/>
                <a:cs typeface="Calibri Light" panose="020F0302020204030204" pitchFamily="34" charset="0"/>
              </a:rPr>
              <a:t>Activiteiten:</a:t>
            </a:r>
          </a:p>
          <a:p>
            <a:pPr marL="819150" lvl="2"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Verkennen netwerk (ecosysteem) t.b.v. bereiken maritieme klanten (</a:t>
            </a:r>
            <a:r>
              <a:rPr lang="nl-NL" altLang="nl-NL" sz="1600" dirty="0" err="1">
                <a:solidFill>
                  <a:prstClr val="black"/>
                </a:solidFill>
                <a:latin typeface="Calibri Light" panose="020F0302020204030204" pitchFamily="34" charset="0"/>
                <a:cs typeface="Calibri Light" panose="020F0302020204030204" pitchFamily="34" charset="0"/>
              </a:rPr>
              <a:t>rivercruise</a:t>
            </a:r>
            <a:r>
              <a:rPr lang="nl-NL" altLang="nl-NL" sz="1600" dirty="0">
                <a:solidFill>
                  <a:prstClr val="black"/>
                </a:solidFill>
                <a:latin typeface="Calibri Light" panose="020F0302020204030204" pitchFamily="34" charset="0"/>
                <a:cs typeface="Calibri Light" panose="020F0302020204030204" pitchFamily="34" charset="0"/>
              </a:rPr>
              <a:t> / vrachtvaart / hulpvaartuigen): weten wat zij willen en wat concurrenten doen. Weten wat er speelt in de markt, bij de overheid (wetgeving, programma’s e.d.) en bij andere binnenhavens. </a:t>
            </a:r>
          </a:p>
          <a:p>
            <a:pPr marL="819150" lvl="2"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Ontwikkelen gezamenlijke </a:t>
            </a:r>
            <a:r>
              <a:rPr lang="nl-NL" altLang="nl-NL" sz="1600" b="1" dirty="0">
                <a:solidFill>
                  <a:prstClr val="black"/>
                </a:solidFill>
                <a:latin typeface="Calibri Light" panose="020F0302020204030204" pitchFamily="34" charset="0"/>
                <a:cs typeface="Calibri Light" panose="020F0302020204030204" pitchFamily="34" charset="0"/>
              </a:rPr>
              <a:t>propositie</a:t>
            </a:r>
            <a:r>
              <a:rPr lang="nl-NL" altLang="nl-NL" sz="1600" dirty="0">
                <a:solidFill>
                  <a:prstClr val="black"/>
                </a:solidFill>
                <a:latin typeface="Calibri Light" panose="020F0302020204030204" pitchFamily="34" charset="0"/>
                <a:cs typeface="Calibri Light" panose="020F0302020204030204" pitchFamily="34" charset="0"/>
              </a:rPr>
              <a:t>: wat moeten we doen en ontwikkelen om maritieme klanten binnen te kunnen halen en producten en diensten te leveren.  </a:t>
            </a:r>
          </a:p>
          <a:p>
            <a:pPr marL="819150" lvl="2"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Kosten en baten (maatschappelijk) en zowel publiek als privaat in beeld brengen.</a:t>
            </a:r>
          </a:p>
          <a:p>
            <a:pPr marL="819150" lvl="2"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Financieringsprincipe: de (toekomstige) eigenaren investeren + subsidie onrendabele top.</a:t>
            </a:r>
          </a:p>
          <a:p>
            <a:pPr marL="819150" lvl="2"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Samenwerkingsovereenkomst t.b.v. ontwikkelingsfase sluiten. </a:t>
            </a:r>
          </a:p>
          <a:p>
            <a:pPr marL="819150" lvl="2" indent="-342900">
              <a:spcBef>
                <a:spcPct val="0"/>
              </a:spcBef>
              <a:buFont typeface="+mj-lt"/>
              <a:buAutoNum type="arabicPeriod"/>
              <a:defRPr/>
            </a:pPr>
            <a:r>
              <a:rPr lang="nl-NL" altLang="nl-NL" sz="1600" b="1" i="1" dirty="0">
                <a:solidFill>
                  <a:prstClr val="black"/>
                </a:solidFill>
                <a:latin typeface="Calibri Light" panose="020F0302020204030204" pitchFamily="34" charset="0"/>
                <a:cs typeface="Calibri Light" panose="020F0302020204030204" pitchFamily="34" charset="0"/>
              </a:rPr>
              <a:t>Thema Profilering &amp; lobby</a:t>
            </a:r>
            <a:r>
              <a:rPr lang="nl-NL" altLang="nl-NL" sz="1600" i="1" dirty="0">
                <a:solidFill>
                  <a:prstClr val="black"/>
                </a:solidFill>
                <a:latin typeface="Calibri Light" panose="020F0302020204030204" pitchFamily="34" charset="0"/>
                <a:cs typeface="Calibri Light" panose="020F0302020204030204" pitchFamily="34" charset="0"/>
              </a:rPr>
              <a:t>: subsidiekansen nader onderzoeken, aantrekkelijke propositie opstellen, gezamenlijke profilering, strategische samenwerking en lobby t.b.v. binnenhalen investeringsmiddelen / subsidies.</a:t>
            </a:r>
          </a:p>
          <a:p>
            <a:pPr marL="819150" lvl="2"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Realisatieovereenkomst t.b.v. financiering en uitvoering sluiten.  </a:t>
            </a:r>
          </a:p>
          <a:p>
            <a:pPr marL="457200" lvl="1" indent="0">
              <a:spcBef>
                <a:spcPct val="0"/>
              </a:spcBef>
              <a:buNone/>
              <a:defRPr/>
            </a:pPr>
            <a:endParaRPr lang="nl-NL" altLang="nl-NL" sz="1900" b="1" dirty="0">
              <a:solidFill>
                <a:prstClr val="black"/>
              </a:solidFill>
              <a:latin typeface="Calibri Light" panose="020F0302020204030204" pitchFamily="34" charset="0"/>
              <a:cs typeface="Calibri Light" panose="020F0302020204030204" pitchFamily="34" charset="0"/>
            </a:endParaRPr>
          </a:p>
          <a:p>
            <a:pPr marL="457200" lvl="1" indent="0">
              <a:spcBef>
                <a:spcPct val="0"/>
              </a:spcBef>
              <a:buNone/>
              <a:defRPr/>
            </a:pPr>
            <a:r>
              <a:rPr lang="nl-NL" altLang="nl-NL" sz="1900" b="1" dirty="0">
                <a:solidFill>
                  <a:prstClr val="black"/>
                </a:solidFill>
                <a:latin typeface="Calibri Light" panose="020F0302020204030204" pitchFamily="34" charset="0"/>
                <a:cs typeface="Calibri Light" panose="020F0302020204030204" pitchFamily="34" charset="0"/>
              </a:rPr>
              <a:t>Betrokkenen:</a:t>
            </a:r>
          </a:p>
          <a:p>
            <a:pPr marL="685800" marR="0" lvl="1" indent="-2286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nl-NL" altLang="nl-NL" sz="16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rPr>
              <a:t>Gemeente / Strategisch havenmanagement:</a:t>
            </a:r>
          </a:p>
          <a:p>
            <a:pPr lvl="2">
              <a:spcBef>
                <a:spcPct val="0"/>
              </a:spcBef>
              <a:defRPr/>
            </a:pPr>
            <a:r>
              <a:rPr lang="nl-NL" altLang="nl-NL" sz="14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D</a:t>
            </a:r>
            <a:r>
              <a:rPr kumimoji="0" lang="nl-NL" altLang="nl-NL" sz="1400" b="0" i="0" u="none" strike="noStrike" kern="1200" cap="none" spc="0" normalizeH="0" baseline="0" noProof="0" dirty="0" err="1">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rPr>
              <a:t>ienstverlening</a:t>
            </a:r>
            <a:r>
              <a:rPr kumimoji="0" lang="nl-NL" alt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rPr>
              <a:t> (wacht- en ligplaatsenmanagement) aansluiten op maritieme klanten, dienstverleners en toeleveranciers</a:t>
            </a:r>
          </a:p>
          <a:p>
            <a:pPr lvl="2">
              <a:spcBef>
                <a:spcPct val="0"/>
              </a:spcBef>
              <a:defRPr/>
            </a:pPr>
            <a:r>
              <a:rPr kumimoji="0" lang="nl-NL" alt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Ontwikkelen en leveren faciliteiten en services voor maritieme klanten (drinkwaterpunten / walstroom / afvalmanagement)</a:t>
            </a:r>
          </a:p>
          <a:p>
            <a:pPr lvl="2">
              <a:spcBef>
                <a:spcPct val="0"/>
              </a:spcBef>
              <a:defRPr/>
            </a:pPr>
            <a:r>
              <a:rPr lang="nl-NL" altLang="nl-NL" sz="14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O</a:t>
            </a:r>
            <a:r>
              <a:rPr kumimoji="0" lang="nl-NL" altLang="nl-NL" sz="1400" b="0" i="0" u="none" strike="noStrike" kern="1200" cap="none" spc="0" normalizeH="0" baseline="0" noProof="0" dirty="0" err="1">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rPr>
              <a:t>ntwikkelen</a:t>
            </a:r>
            <a:r>
              <a:rPr kumimoji="0" lang="nl-NL" alt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rPr>
              <a:t> en aanbieden faciliteiten en services voor maritieme dienstverleners (parkeren, veilige opslag in overleg)</a:t>
            </a:r>
            <a:r>
              <a:rPr kumimoji="0" lang="nl-NL" alt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p>
          <a:p>
            <a:pPr marL="685800" marR="0" lvl="1" indent="-2286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nl-NL" altLang="nl-NL" sz="1600" dirty="0">
                <a:solidFill>
                  <a:prstClr val="black"/>
                </a:solidFill>
                <a:latin typeface="Calibri Light" panose="020F0302020204030204" pitchFamily="34" charset="0"/>
                <a:cs typeface="Calibri Light" panose="020F0302020204030204" pitchFamily="34" charset="0"/>
              </a:rPr>
              <a:t>Ondernemers:</a:t>
            </a:r>
          </a:p>
          <a:p>
            <a:pPr lvl="2">
              <a:spcBef>
                <a:spcPct val="0"/>
              </a:spcBef>
              <a:defRPr/>
            </a:pPr>
            <a:r>
              <a:rPr kumimoji="0" lang="nl-NL" alt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Maritieme bedrijfsactiviteiten en diensten klantgericht organiseren en door ontwikkelen</a:t>
            </a:r>
          </a:p>
          <a:p>
            <a:pPr lvl="2">
              <a:spcBef>
                <a:spcPct val="0"/>
              </a:spcBef>
              <a:defRPr/>
            </a:pPr>
            <a:r>
              <a:rPr lang="nl-NL" altLang="nl-NL" sz="1400" dirty="0">
                <a:solidFill>
                  <a:prstClr val="black"/>
                </a:solidFill>
                <a:latin typeface="Calibri Light" panose="020F0302020204030204" pitchFamily="34" charset="0"/>
                <a:cs typeface="Calibri Light" panose="020F0302020204030204" pitchFamily="34" charset="0"/>
              </a:rPr>
              <a:t>Vastgoedeigenaren: acquisitie maritieme ondernemers t.b.v. complete service</a:t>
            </a:r>
            <a:endParaRPr kumimoji="0" lang="nl-NL" alt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685800" marR="0" lvl="1" indent="-2286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nl-NL" altLang="nl-NL" sz="1600" b="1" i="1" dirty="0">
                <a:solidFill>
                  <a:prstClr val="black"/>
                </a:solidFill>
                <a:latin typeface="Calibri Light" panose="020F0302020204030204" pitchFamily="34" charset="0"/>
                <a:cs typeface="Calibri Light" panose="020F0302020204030204" pitchFamily="34" charset="0"/>
              </a:rPr>
              <a:t>Thema Profilering &amp; lobby: </a:t>
            </a:r>
            <a:r>
              <a:rPr lang="nl-NL" altLang="nl-NL" sz="1600" i="1" dirty="0">
                <a:solidFill>
                  <a:prstClr val="black"/>
                </a:solidFill>
                <a:latin typeface="Calibri Light" panose="020F0302020204030204" pitchFamily="34" charset="0"/>
                <a:cs typeface="Calibri Light" panose="020F0302020204030204" pitchFamily="34" charset="0"/>
              </a:rPr>
              <a:t>gezamenlijk profileren Nieuwe Haven naar maritieme doelgroepen. </a:t>
            </a:r>
            <a:endParaRPr lang="nl-NL" altLang="nl-NL" sz="1600"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46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3.4 ONTWIKKELLIJNEN EN ACTIVITEITEN</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618480"/>
          </a:xfrm>
        </p:spPr>
        <p:txBody>
          <a:bodyPr>
            <a:normAutofit lnSpcReduction="10000"/>
          </a:bodyPr>
          <a:lstStyle/>
          <a:p>
            <a:pPr marL="0" marR="0" lvl="0" indent="0" algn="l" defTabSz="914400" rtl="0" eaLnBrk="1" fontAlgn="auto" latinLnBrk="0" hangingPunct="1">
              <a:lnSpc>
                <a:spcPct val="90000"/>
              </a:lnSpc>
              <a:spcBef>
                <a:spcPct val="0"/>
              </a:spcBef>
              <a:spcAft>
                <a:spcPts val="0"/>
              </a:spcAft>
              <a:buClrTx/>
              <a:buSzTx/>
              <a:buNone/>
              <a:tabLst/>
              <a:defRPr/>
            </a:pPr>
            <a:r>
              <a:rPr kumimoji="0" lang="nl-NL" altLang="nl-NL" sz="1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Thema Ruimte &amp; bereikbaarheid</a:t>
            </a:r>
          </a:p>
          <a:p>
            <a:pPr marL="0" marR="0" lvl="0" indent="0" algn="l" defTabSz="914400" rtl="0" eaLnBrk="1" fontAlgn="auto" latinLnBrk="0" hangingPunct="1">
              <a:lnSpc>
                <a:spcPct val="90000"/>
              </a:lnSpc>
              <a:spcBef>
                <a:spcPct val="0"/>
              </a:spcBef>
              <a:spcAft>
                <a:spcPts val="0"/>
              </a:spcAft>
              <a:buClrTx/>
              <a:buSzTx/>
              <a:buNone/>
              <a:tabLst/>
              <a:defRPr/>
            </a:pPr>
            <a:endParaRPr kumimoji="0" lang="nl-NL" altLang="nl-NL" sz="1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marR="0" lvl="0" indent="-457200" algn="l" defTabSz="914400" rtl="0" eaLnBrk="1" fontAlgn="auto" latinLnBrk="0" hangingPunct="1">
              <a:lnSpc>
                <a:spcPct val="90000"/>
              </a:lnSpc>
              <a:spcBef>
                <a:spcPct val="0"/>
              </a:spcBef>
              <a:spcAft>
                <a:spcPts val="0"/>
              </a:spcAft>
              <a:buClrTx/>
              <a:buSzTx/>
              <a:buFont typeface="+mj-lt"/>
              <a:buAutoNum type="arabicPeriod" startAt="3"/>
              <a:tabLst/>
              <a:defRPr/>
            </a:pPr>
            <a:r>
              <a:rPr lang="nl-NL" altLang="nl-NL" sz="1800" b="1"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Ontwikkeling maritiem cluster  schoon</a:t>
            </a:r>
            <a:endParaRPr kumimoji="0" lang="nl-NL" altLang="nl-NL" sz="1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marR="0" lvl="1" indent="0" algn="l" defTabSz="914400" rtl="0" eaLnBrk="1" fontAlgn="auto" latinLnBrk="0" hangingPunct="1">
              <a:lnSpc>
                <a:spcPct val="90000"/>
              </a:lnSpc>
              <a:spcBef>
                <a:spcPct val="0"/>
              </a:spcBef>
              <a:spcAft>
                <a:spcPts val="0"/>
              </a:spcAft>
              <a:buClrTx/>
              <a:buSzTx/>
              <a:buNone/>
              <a:tabLst/>
              <a:defRPr/>
            </a:pPr>
            <a:endParaRPr lang="nl-NL" altLang="nl-NL" sz="1400" b="1" dirty="0">
              <a:solidFill>
                <a:prstClr val="black"/>
              </a:solidFill>
              <a:latin typeface="Calibri Light" panose="020F0302020204030204" pitchFamily="34" charset="0"/>
              <a:cs typeface="Calibri Light" panose="020F0302020204030204" pitchFamily="34" charset="0"/>
            </a:endParaRPr>
          </a:p>
          <a:p>
            <a:pPr marL="457200" marR="0" lvl="1" indent="0" algn="l" defTabSz="914400" rtl="0" eaLnBrk="1" fontAlgn="auto" latinLnBrk="0" hangingPunct="1">
              <a:lnSpc>
                <a:spcPct val="90000"/>
              </a:lnSpc>
              <a:spcBef>
                <a:spcPct val="0"/>
              </a:spcBef>
              <a:spcAft>
                <a:spcPts val="0"/>
              </a:spcAft>
              <a:buClrTx/>
              <a:buSzTx/>
              <a:buNone/>
              <a:tabLst/>
              <a:defRPr/>
            </a:pPr>
            <a:r>
              <a:rPr lang="nl-NL" altLang="nl-NL" sz="1800" b="1" dirty="0">
                <a:solidFill>
                  <a:prstClr val="black"/>
                </a:solidFill>
                <a:latin typeface="Calibri Light" panose="020F0302020204030204" pitchFamily="34" charset="0"/>
                <a:cs typeface="Calibri Light" panose="020F0302020204030204" pitchFamily="34" charset="0"/>
              </a:rPr>
              <a:t>Activiteiten:</a:t>
            </a:r>
          </a:p>
          <a:p>
            <a:pPr marL="819150" lvl="2"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Verkennen netwerk (ecosysteem) t.b.v. verschonen eigen activiteiten en scheepvaart (nabehandeling, walstroom, elektrificatie): weten welke technieken / ontwikkelingen er zijn, wat we zelf al doen en wat er speelt in de markt, bij de overheid (subsidies e.d.) en andere binnenhavens. </a:t>
            </a:r>
          </a:p>
          <a:p>
            <a:pPr marL="819150" lvl="2"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Ontwikkelen gezamenlijke </a:t>
            </a:r>
            <a:r>
              <a:rPr lang="nl-NL" altLang="nl-NL" sz="1600" b="1" dirty="0">
                <a:solidFill>
                  <a:prstClr val="black"/>
                </a:solidFill>
                <a:latin typeface="Calibri Light" panose="020F0302020204030204" pitchFamily="34" charset="0"/>
                <a:cs typeface="Calibri Light" panose="020F0302020204030204" pitchFamily="34" charset="0"/>
              </a:rPr>
              <a:t>propositie: </a:t>
            </a:r>
            <a:r>
              <a:rPr lang="nl-NL" altLang="nl-NL" sz="1600" dirty="0">
                <a:solidFill>
                  <a:prstClr val="black"/>
                </a:solidFill>
                <a:latin typeface="Calibri Light" panose="020F0302020204030204" pitchFamily="34" charset="0"/>
                <a:cs typeface="Calibri Light" panose="020F0302020204030204" pitchFamily="34" charset="0"/>
              </a:rPr>
              <a:t>wat moeten we doen en ontwikkelen in het havengebied om eigen activiteiten en scheepvaart te verschonen?  </a:t>
            </a:r>
          </a:p>
          <a:p>
            <a:pPr marL="819150" lvl="2"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Kosten en baten (maatschappelijk) in beeld brengen.</a:t>
            </a:r>
          </a:p>
          <a:p>
            <a:pPr marL="819150" lvl="2"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Financieringsprincipe: de (toekomstige) eigenaren investeren + subsidie onrendabele top.</a:t>
            </a:r>
          </a:p>
          <a:p>
            <a:pPr marL="819150" lvl="2"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Samenwerkingsovereenkomst t.b.v. ontwikkelingsfase sluiten. </a:t>
            </a:r>
          </a:p>
          <a:p>
            <a:pPr marL="819150" lvl="2" indent="-342900">
              <a:spcBef>
                <a:spcPct val="0"/>
              </a:spcBef>
              <a:buFont typeface="+mj-lt"/>
              <a:buAutoNum type="arabicPeriod"/>
              <a:defRPr/>
            </a:pPr>
            <a:r>
              <a:rPr lang="nl-NL" altLang="nl-NL" sz="1600" b="1" i="1" dirty="0">
                <a:solidFill>
                  <a:prstClr val="black"/>
                </a:solidFill>
                <a:latin typeface="Calibri Light" panose="020F0302020204030204" pitchFamily="34" charset="0"/>
                <a:cs typeface="Calibri Light" panose="020F0302020204030204" pitchFamily="34" charset="0"/>
              </a:rPr>
              <a:t>Thema Profilering &amp; lobby</a:t>
            </a:r>
            <a:r>
              <a:rPr lang="nl-NL" altLang="nl-NL" sz="1600" i="1" dirty="0">
                <a:solidFill>
                  <a:prstClr val="black"/>
                </a:solidFill>
                <a:latin typeface="Calibri Light" panose="020F0302020204030204" pitchFamily="34" charset="0"/>
                <a:cs typeface="Calibri Light" panose="020F0302020204030204" pitchFamily="34" charset="0"/>
              </a:rPr>
              <a:t>: gezamenlijke profilering, strategische samenwerking en lobby t.b.v. binnenhalen investeringsmiddelen / subsidies.</a:t>
            </a:r>
          </a:p>
          <a:p>
            <a:pPr marL="819150" lvl="2"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Realisatieovereenkomst t.b.v. financiering en uitvoering sluiten.  </a:t>
            </a:r>
          </a:p>
          <a:p>
            <a:pPr marL="457200" lvl="1" indent="0">
              <a:spcBef>
                <a:spcPct val="0"/>
              </a:spcBef>
              <a:buNone/>
              <a:defRPr/>
            </a:pPr>
            <a:endParaRPr lang="nl-NL" altLang="nl-NL" sz="1900" b="1" dirty="0">
              <a:solidFill>
                <a:prstClr val="black"/>
              </a:solidFill>
              <a:latin typeface="Calibri Light" panose="020F0302020204030204" pitchFamily="34" charset="0"/>
              <a:cs typeface="Calibri Light" panose="020F0302020204030204" pitchFamily="34" charset="0"/>
            </a:endParaRPr>
          </a:p>
          <a:p>
            <a:pPr marL="457200" lvl="1" indent="0">
              <a:spcBef>
                <a:spcPct val="0"/>
              </a:spcBef>
              <a:buNone/>
              <a:defRPr/>
            </a:pPr>
            <a:r>
              <a:rPr lang="nl-NL" altLang="nl-NL" sz="1900" b="1" dirty="0">
                <a:solidFill>
                  <a:prstClr val="black"/>
                </a:solidFill>
                <a:latin typeface="Calibri Light" panose="020F0302020204030204" pitchFamily="34" charset="0"/>
                <a:cs typeface="Calibri Light" panose="020F0302020204030204" pitchFamily="34" charset="0"/>
              </a:rPr>
              <a:t>Betrokkenen:</a:t>
            </a:r>
          </a:p>
          <a:p>
            <a:pPr marL="685800" marR="0" lvl="1" indent="-2286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nl-NL" altLang="nl-NL" sz="16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rPr>
              <a:t>Gemeente / Strategisch havenmanagement:</a:t>
            </a:r>
          </a:p>
          <a:p>
            <a:pPr lvl="2">
              <a:spcBef>
                <a:spcPct val="0"/>
              </a:spcBef>
              <a:defRPr/>
            </a:pPr>
            <a:r>
              <a:rPr lang="nl-NL" altLang="nl-NL" sz="14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S</a:t>
            </a:r>
            <a:r>
              <a:rPr kumimoji="0" lang="nl-NL" altLang="nl-NL" sz="1400" b="0" i="0" u="none" strike="noStrike" kern="1200" cap="none" spc="0" normalizeH="0" baseline="0" noProof="0" dirty="0" err="1">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rPr>
              <a:t>timuleren</a:t>
            </a:r>
            <a:r>
              <a:rPr kumimoji="0" lang="nl-NL" alt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rPr>
              <a:t> schone schepen en maritieme activiteiten t.b.v. verschoning scheepvaart, bv korting havengelden</a:t>
            </a:r>
            <a:endParaRPr kumimoji="0" lang="nl-NL" altLang="nl-NL" sz="1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685800" marR="0" lvl="1" indent="-2286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nl-NL" altLang="nl-NL" sz="17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Ondernemers:</a:t>
            </a:r>
          </a:p>
          <a:p>
            <a:pPr lvl="2">
              <a:spcBef>
                <a:spcPct val="0"/>
              </a:spcBef>
              <a:defRPr/>
            </a:pPr>
            <a:r>
              <a:rPr kumimoji="0" lang="nl-NL" altLang="nl-NL" sz="15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Eigen activiteiten verschonen: schoner laden / lossen / hijsen (elektrisch e.d.)</a:t>
            </a:r>
          </a:p>
          <a:p>
            <a:pPr lvl="2">
              <a:spcBef>
                <a:spcPct val="0"/>
              </a:spcBef>
              <a:defRPr/>
            </a:pPr>
            <a:r>
              <a:rPr kumimoji="0" lang="nl-NL" alt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rPr>
              <a:t>Ontwikkelen en aanbieden diensten t.b.v. verschoning eigen activiteiten en scheepvaart (bv inbouwen nabehandeling, elektrificatie, walstroom)</a:t>
            </a:r>
          </a:p>
          <a:p>
            <a:pPr lvl="2">
              <a:spcBef>
                <a:spcPct val="0"/>
              </a:spcBef>
              <a:defRPr/>
            </a:pPr>
            <a:r>
              <a:rPr lang="nl-NL" altLang="nl-NL" sz="1400" dirty="0">
                <a:solidFill>
                  <a:prstClr val="black"/>
                </a:solidFill>
                <a:latin typeface="Calibri Light" panose="020F0302020204030204" pitchFamily="34" charset="0"/>
                <a:cs typeface="Calibri Light" panose="020F0302020204030204" pitchFamily="34" charset="0"/>
              </a:rPr>
              <a:t>Vastgoedeigenaren: acquisitie maritieme ondernemers t.b.v. schone scheepvaart</a:t>
            </a:r>
            <a:endParaRPr kumimoji="0" lang="nl-NL" alt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685800" marR="0" lvl="1" indent="-2286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nl-NL" altLang="nl-NL" sz="1600" b="1" i="1" dirty="0">
                <a:solidFill>
                  <a:prstClr val="black"/>
                </a:solidFill>
                <a:latin typeface="Calibri Light" panose="020F0302020204030204" pitchFamily="34" charset="0"/>
                <a:cs typeface="Calibri Light" panose="020F0302020204030204" pitchFamily="34" charset="0"/>
              </a:rPr>
              <a:t>Thema Profilering &amp; lobby: </a:t>
            </a:r>
            <a:r>
              <a:rPr lang="nl-NL" altLang="nl-NL" sz="1600" i="1" dirty="0">
                <a:solidFill>
                  <a:prstClr val="black"/>
                </a:solidFill>
                <a:latin typeface="Calibri Light" panose="020F0302020204030204" pitchFamily="34" charset="0"/>
                <a:cs typeface="Calibri Light" panose="020F0302020204030204" pitchFamily="34" charset="0"/>
              </a:rPr>
              <a:t>gezamenlijk profileren Nieuwe Haven naar maritieme doelgroepen en overheid. </a:t>
            </a:r>
            <a:endParaRPr lang="nl-NL" altLang="nl-NL" sz="1600"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1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3.4 ONTWIKKELLIJNEN EN ACTIVITEITEN</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a:bodyPr>
          <a:lstStyle/>
          <a:p>
            <a:pPr marL="0" marR="0" lvl="0" indent="0" algn="l" defTabSz="914400" rtl="0" eaLnBrk="1" fontAlgn="auto" latinLnBrk="0" hangingPunct="1">
              <a:lnSpc>
                <a:spcPct val="90000"/>
              </a:lnSpc>
              <a:spcBef>
                <a:spcPct val="0"/>
              </a:spcBef>
              <a:spcAft>
                <a:spcPts val="0"/>
              </a:spcAft>
              <a:buClrTx/>
              <a:buSzTx/>
              <a:buNone/>
              <a:tabLst/>
              <a:defRPr/>
            </a:pPr>
            <a:r>
              <a:rPr kumimoji="0" lang="nl-NL" altLang="nl-NL" sz="1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Thema Ruimte &amp; bereikbaarheid</a:t>
            </a:r>
          </a:p>
          <a:p>
            <a:pPr marL="0" marR="0" lvl="0" indent="0" algn="l" defTabSz="914400" rtl="0" eaLnBrk="1" fontAlgn="auto" latinLnBrk="0" hangingPunct="1">
              <a:lnSpc>
                <a:spcPct val="90000"/>
              </a:lnSpc>
              <a:spcBef>
                <a:spcPct val="0"/>
              </a:spcBef>
              <a:spcAft>
                <a:spcPts val="0"/>
              </a:spcAft>
              <a:buClrTx/>
              <a:buSzTx/>
              <a:buNone/>
              <a:tabLst/>
              <a:defRPr/>
            </a:pPr>
            <a:endParaRPr kumimoji="0" lang="nl-NL" altLang="nl-NL" sz="1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marR="0" lvl="0" indent="-457200" algn="l" defTabSz="914400" rtl="0" eaLnBrk="1" fontAlgn="auto" latinLnBrk="0" hangingPunct="1">
              <a:lnSpc>
                <a:spcPct val="90000"/>
              </a:lnSpc>
              <a:spcBef>
                <a:spcPct val="0"/>
              </a:spcBef>
              <a:spcAft>
                <a:spcPts val="0"/>
              </a:spcAft>
              <a:buClrTx/>
              <a:buSzTx/>
              <a:buFont typeface="+mj-lt"/>
              <a:buAutoNum type="arabicPeriod" startAt="4"/>
              <a:tabLst/>
              <a:defRPr/>
            </a:pPr>
            <a:r>
              <a:rPr lang="nl-NL" altLang="nl-NL" sz="1800" b="1"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Ontwikkeling maritiem cluster  circulair</a:t>
            </a:r>
            <a:endParaRPr kumimoji="0" lang="nl-NL" altLang="nl-NL" sz="1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marR="0" lvl="1" indent="0" algn="l" defTabSz="914400" rtl="0" eaLnBrk="1" fontAlgn="auto" latinLnBrk="0" hangingPunct="1">
              <a:lnSpc>
                <a:spcPct val="90000"/>
              </a:lnSpc>
              <a:spcBef>
                <a:spcPct val="0"/>
              </a:spcBef>
              <a:spcAft>
                <a:spcPts val="0"/>
              </a:spcAft>
              <a:buClrTx/>
              <a:buSzTx/>
              <a:buNone/>
              <a:tabLst/>
              <a:defRPr/>
            </a:pPr>
            <a:endParaRPr lang="nl-NL" altLang="nl-NL" sz="1400" b="1" dirty="0">
              <a:solidFill>
                <a:prstClr val="black"/>
              </a:solidFill>
              <a:latin typeface="Calibri Light" panose="020F0302020204030204" pitchFamily="34" charset="0"/>
              <a:cs typeface="Calibri Light" panose="020F0302020204030204" pitchFamily="34" charset="0"/>
            </a:endParaRPr>
          </a:p>
          <a:p>
            <a:pPr marL="457200" marR="0" lvl="1" indent="0" algn="l" defTabSz="914400" rtl="0" eaLnBrk="1" fontAlgn="auto" latinLnBrk="0" hangingPunct="1">
              <a:lnSpc>
                <a:spcPct val="90000"/>
              </a:lnSpc>
              <a:spcBef>
                <a:spcPct val="0"/>
              </a:spcBef>
              <a:spcAft>
                <a:spcPts val="0"/>
              </a:spcAft>
              <a:buClrTx/>
              <a:buSzTx/>
              <a:buNone/>
              <a:tabLst/>
              <a:defRPr/>
            </a:pPr>
            <a:r>
              <a:rPr lang="nl-NL" altLang="nl-NL" sz="1800" dirty="0">
                <a:solidFill>
                  <a:prstClr val="black"/>
                </a:solidFill>
                <a:latin typeface="Calibri Light" panose="020F0302020204030204" pitchFamily="34" charset="0"/>
                <a:cs typeface="Calibri Light" panose="020F0302020204030204" pitchFamily="34" charset="0"/>
              </a:rPr>
              <a:t>Idem als schoon, maar dan voor circulaire producten, activiteiten en diensten. </a:t>
            </a:r>
          </a:p>
          <a:p>
            <a:pPr marL="457200" lvl="1" indent="0">
              <a:spcBef>
                <a:spcPct val="0"/>
              </a:spcBef>
              <a:buNone/>
              <a:defRPr/>
            </a:pPr>
            <a:r>
              <a:rPr lang="nl-NL" altLang="nl-NL" sz="1800" i="1" dirty="0">
                <a:solidFill>
                  <a:prstClr val="black"/>
                </a:solidFill>
                <a:latin typeface="Calibri Light" panose="020F0302020204030204" pitchFamily="34" charset="0"/>
                <a:cs typeface="Calibri Light" panose="020F0302020204030204" pitchFamily="34" charset="0"/>
              </a:rPr>
              <a:t>Voorbeelden: ombouw schepen is circulair (hergebruik bestaand materiaal). Metaal: hergebruik en recycling metaal (wordt al gedaan). Maar ook waterstralen, opvangen en chemische recycling verfresten i.p.v. schuren, recycling smeerolie / brandstofresten</a:t>
            </a:r>
            <a:r>
              <a:rPr kumimoji="0" lang="nl-NL" alt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Circulair bouwen. </a:t>
            </a:r>
          </a:p>
          <a:p>
            <a:pPr marL="457200" marR="0" lvl="1" indent="0" algn="l" defTabSz="914400" rtl="0" eaLnBrk="1" fontAlgn="auto" latinLnBrk="0" hangingPunct="1">
              <a:lnSpc>
                <a:spcPct val="90000"/>
              </a:lnSpc>
              <a:spcBef>
                <a:spcPct val="0"/>
              </a:spcBef>
              <a:spcAft>
                <a:spcPts val="0"/>
              </a:spcAft>
              <a:buClrTx/>
              <a:buSzTx/>
              <a:buNone/>
              <a:tabLst/>
              <a:defRPr/>
            </a:pPr>
            <a:endParaRPr lang="nl-NL" altLang="nl-NL" sz="1800" dirty="0">
              <a:solidFill>
                <a:prstClr val="black"/>
              </a:solidFill>
              <a:latin typeface="Calibri Light" panose="020F0302020204030204" pitchFamily="34" charset="0"/>
              <a:cs typeface="Calibri Light" panose="020F0302020204030204" pitchFamily="34" charset="0"/>
            </a:endParaRPr>
          </a:p>
          <a:p>
            <a:pPr marL="457200" marR="0" lvl="0" indent="-457200" algn="l" defTabSz="914400" rtl="0" eaLnBrk="1" fontAlgn="auto" latinLnBrk="0" hangingPunct="1">
              <a:lnSpc>
                <a:spcPct val="90000"/>
              </a:lnSpc>
              <a:spcBef>
                <a:spcPct val="0"/>
              </a:spcBef>
              <a:spcAft>
                <a:spcPts val="0"/>
              </a:spcAft>
              <a:buClrTx/>
              <a:buSzTx/>
              <a:buFont typeface="+mj-lt"/>
              <a:buAutoNum type="arabicPeriod" startAt="4"/>
              <a:tabLst/>
              <a:defRPr/>
            </a:pPr>
            <a:r>
              <a:rPr lang="nl-NL" altLang="nl-NL" sz="1800" b="1"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Ontwikkeling maritiem cluster  groen en hernieuwbaar</a:t>
            </a:r>
            <a:endParaRPr kumimoji="0" lang="nl-NL" altLang="nl-NL" sz="1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marR="0" lvl="1" indent="0" algn="l" defTabSz="914400" rtl="0" eaLnBrk="1" fontAlgn="auto" latinLnBrk="0" hangingPunct="1">
              <a:lnSpc>
                <a:spcPct val="90000"/>
              </a:lnSpc>
              <a:spcBef>
                <a:spcPct val="0"/>
              </a:spcBef>
              <a:spcAft>
                <a:spcPts val="0"/>
              </a:spcAft>
              <a:buClrTx/>
              <a:buSzTx/>
              <a:buNone/>
              <a:tabLst/>
              <a:defRPr/>
            </a:pPr>
            <a:endParaRPr lang="nl-NL" altLang="nl-NL" sz="1400" b="1" dirty="0">
              <a:solidFill>
                <a:prstClr val="black"/>
              </a:solidFill>
              <a:latin typeface="Calibri Light" panose="020F0302020204030204" pitchFamily="34" charset="0"/>
              <a:cs typeface="Calibri Light" panose="020F0302020204030204" pitchFamily="34" charset="0"/>
            </a:endParaRPr>
          </a:p>
          <a:p>
            <a:pPr marL="457200" marR="0" lvl="1" indent="0" algn="l" defTabSz="914400" rtl="0" eaLnBrk="1" fontAlgn="auto" latinLnBrk="0" hangingPunct="1">
              <a:lnSpc>
                <a:spcPct val="90000"/>
              </a:lnSpc>
              <a:spcBef>
                <a:spcPct val="0"/>
              </a:spcBef>
              <a:spcAft>
                <a:spcPts val="0"/>
              </a:spcAft>
              <a:buClrTx/>
              <a:buSzTx/>
              <a:buNone/>
              <a:tabLst/>
              <a:defRPr/>
            </a:pPr>
            <a:r>
              <a:rPr lang="nl-NL" altLang="nl-NL" sz="1800" dirty="0">
                <a:solidFill>
                  <a:prstClr val="black"/>
                </a:solidFill>
                <a:latin typeface="Calibri Light" panose="020F0302020204030204" pitchFamily="34" charset="0"/>
                <a:cs typeface="Calibri Light" panose="020F0302020204030204" pitchFamily="34" charset="0"/>
              </a:rPr>
              <a:t>Idem als schoon, maar dan voor producten, activiteiten en diensten m.b.t. productie en gebruik hernieuwbare energie. </a:t>
            </a:r>
          </a:p>
          <a:p>
            <a:pPr marL="457200" lvl="1" indent="0">
              <a:spcBef>
                <a:spcPct val="0"/>
              </a:spcBef>
              <a:buNone/>
              <a:defRPr/>
            </a:pPr>
            <a:r>
              <a:rPr lang="nl-NL" altLang="nl-NL" sz="1800" i="1" dirty="0">
                <a:solidFill>
                  <a:prstClr val="black"/>
                </a:solidFill>
                <a:latin typeface="Calibri Light" panose="020F0302020204030204" pitchFamily="34" charset="0"/>
                <a:cs typeface="Calibri Light" panose="020F0302020204030204" pitchFamily="34" charset="0"/>
              </a:rPr>
              <a:t>Voorbeelden: inzet </a:t>
            </a:r>
            <a:r>
              <a:rPr kumimoji="0" lang="nl-NL" altLang="nl-NL" sz="1800" b="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zonnepanelen, eigen energienetwerk, hernieuwbare energie voor logistieke en maritieme activiteiten en walstroom op hernieuwbare </a:t>
            </a:r>
            <a:r>
              <a:rPr lang="nl-NL" altLang="nl-NL" sz="1800" i="1" dirty="0">
                <a:solidFill>
                  <a:prstClr val="black"/>
                </a:solidFill>
                <a:latin typeface="Calibri Light" panose="020F0302020204030204" pitchFamily="34" charset="0"/>
                <a:cs typeface="Calibri Light" panose="020F0302020204030204" pitchFamily="34" charset="0"/>
              </a:rPr>
              <a:t>e</a:t>
            </a:r>
            <a:r>
              <a:rPr kumimoji="0" lang="nl-NL" altLang="nl-NL" sz="1800" b="0" i="1" u="none" strike="noStrike" kern="1200" cap="none" spc="0" normalizeH="0" baseline="0" noProof="0" dirty="0" err="1">
                <a:ln>
                  <a:noFill/>
                </a:ln>
                <a:solidFill>
                  <a:prstClr val="black"/>
                </a:solidFill>
                <a:effectLst/>
                <a:uLnTx/>
                <a:uFillTx/>
                <a:latin typeface="Calibri Light" panose="020F0302020204030204" pitchFamily="34" charset="0"/>
                <a:cs typeface="Calibri Light" panose="020F0302020204030204" pitchFamily="34" charset="0"/>
              </a:rPr>
              <a:t>nergie</a:t>
            </a:r>
            <a:r>
              <a:rPr kumimoji="0" lang="nl-NL" altLang="nl-NL" sz="1800" b="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e.d</a:t>
            </a:r>
            <a:r>
              <a:rPr kumimoji="0" lang="nl-NL" alt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p>
          <a:p>
            <a:pPr marL="457200" marR="0" lvl="1" indent="0" algn="l" defTabSz="914400" rtl="0" eaLnBrk="1" fontAlgn="auto" latinLnBrk="0" hangingPunct="1">
              <a:lnSpc>
                <a:spcPct val="90000"/>
              </a:lnSpc>
              <a:spcBef>
                <a:spcPct val="0"/>
              </a:spcBef>
              <a:spcAft>
                <a:spcPts val="0"/>
              </a:spcAft>
              <a:buClrTx/>
              <a:buSzTx/>
              <a:buNone/>
              <a:tabLst/>
              <a:defRPr/>
            </a:pPr>
            <a:endParaRPr lang="nl-NL" altLang="nl-NL" sz="1600" dirty="0">
              <a:solidFill>
                <a:prstClr val="black"/>
              </a:solidFill>
              <a:latin typeface="Calibri Light" panose="020F0302020204030204" pitchFamily="34" charset="0"/>
              <a:cs typeface="Calibri Light" panose="020F0302020204030204" pitchFamily="34" charset="0"/>
            </a:endParaRPr>
          </a:p>
          <a:p>
            <a:pPr marL="457200" marR="0" lvl="1" indent="0" algn="l" defTabSz="914400" rtl="0" eaLnBrk="1" fontAlgn="auto" latinLnBrk="0" hangingPunct="1">
              <a:lnSpc>
                <a:spcPct val="90000"/>
              </a:lnSpc>
              <a:spcBef>
                <a:spcPct val="0"/>
              </a:spcBef>
              <a:spcAft>
                <a:spcPts val="0"/>
              </a:spcAft>
              <a:buClrTx/>
              <a:buSzTx/>
              <a:buNone/>
              <a:tabLst/>
              <a:defRPr/>
            </a:pPr>
            <a:endParaRPr lang="nl-NL" altLang="nl-NL" sz="1600"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976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3.4 ONTWIKKELLIJNEN EN ACTIVITEITEN</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lnSpcReduction="10000"/>
          </a:bodyPr>
          <a:lstStyle/>
          <a:p>
            <a:pPr marL="0" marR="0" lvl="0" indent="0" algn="l" defTabSz="914400" rtl="0" eaLnBrk="1" fontAlgn="auto" latinLnBrk="0" hangingPunct="1">
              <a:lnSpc>
                <a:spcPct val="90000"/>
              </a:lnSpc>
              <a:spcBef>
                <a:spcPct val="0"/>
              </a:spcBef>
              <a:spcAft>
                <a:spcPts val="0"/>
              </a:spcAft>
              <a:buClrTx/>
              <a:buSzTx/>
              <a:buNone/>
              <a:tabLst/>
              <a:defRPr/>
            </a:pPr>
            <a:r>
              <a:rPr kumimoji="0" lang="nl-NL" altLang="nl-NL" sz="1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Thema Personeel &amp; Onderwijs</a:t>
            </a:r>
          </a:p>
          <a:p>
            <a:pPr marL="457200" marR="0" lvl="1" indent="0" algn="l" defTabSz="914400" rtl="0" eaLnBrk="1" fontAlgn="auto" latinLnBrk="0" hangingPunct="1">
              <a:lnSpc>
                <a:spcPct val="90000"/>
              </a:lnSpc>
              <a:spcBef>
                <a:spcPct val="0"/>
              </a:spcBef>
              <a:spcAft>
                <a:spcPts val="0"/>
              </a:spcAft>
              <a:buClrTx/>
              <a:buSzTx/>
              <a:buNone/>
              <a:tabLst/>
              <a:defRPr/>
            </a:pPr>
            <a:endParaRPr kumimoji="0" lang="nl-NL" altLang="nl-NL" sz="1400" b="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marR="0" lvl="0" indent="-457200" algn="l" defTabSz="914400" rtl="0" eaLnBrk="1" fontAlgn="auto" latinLnBrk="0" hangingPunct="1">
              <a:lnSpc>
                <a:spcPct val="90000"/>
              </a:lnSpc>
              <a:spcBef>
                <a:spcPct val="0"/>
              </a:spcBef>
              <a:spcAft>
                <a:spcPts val="0"/>
              </a:spcAft>
              <a:buClrTx/>
              <a:buSzTx/>
              <a:buFont typeface="+mj-lt"/>
              <a:buAutoNum type="arabicPeriod" startAt="6"/>
              <a:tabLst/>
              <a:defRPr/>
            </a:pPr>
            <a:r>
              <a:rPr kumimoji="0" lang="nl-NL" altLang="nl-NL" sz="1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Voldoende in- en doorstroom van goed opgeleid personeel</a:t>
            </a:r>
          </a:p>
          <a:p>
            <a:pPr marL="457200" marR="0" lvl="0" indent="-457200" algn="l" defTabSz="914400" rtl="0" eaLnBrk="1" fontAlgn="auto" latinLnBrk="0" hangingPunct="1">
              <a:lnSpc>
                <a:spcPct val="90000"/>
              </a:lnSpc>
              <a:spcBef>
                <a:spcPct val="0"/>
              </a:spcBef>
              <a:spcAft>
                <a:spcPts val="0"/>
              </a:spcAft>
              <a:buClrTx/>
              <a:buSzTx/>
              <a:buFont typeface="+mj-lt"/>
              <a:buAutoNum type="arabicPeriod" startAt="6"/>
              <a:tabLst/>
              <a:defRPr/>
            </a:pPr>
            <a:endParaRPr kumimoji="0" lang="nl-NL" alt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marR="0" lvl="1" indent="0" algn="l" defTabSz="914400" rtl="0" eaLnBrk="1" fontAlgn="auto" latinLnBrk="0" hangingPunct="1">
              <a:lnSpc>
                <a:spcPct val="90000"/>
              </a:lnSpc>
              <a:spcBef>
                <a:spcPct val="0"/>
              </a:spcBef>
              <a:spcAft>
                <a:spcPts val="0"/>
              </a:spcAft>
              <a:buClrTx/>
              <a:buSzTx/>
              <a:buNone/>
              <a:tabLst/>
              <a:defRPr/>
            </a:pPr>
            <a:r>
              <a:rPr lang="nl-NL" altLang="nl-NL" sz="1800" b="1" dirty="0">
                <a:solidFill>
                  <a:prstClr val="black"/>
                </a:solidFill>
                <a:latin typeface="Calibri Light" panose="020F0302020204030204" pitchFamily="34" charset="0"/>
                <a:cs typeface="Calibri Light" panose="020F0302020204030204" pitchFamily="34" charset="0"/>
              </a:rPr>
              <a:t>Activiteiten:</a:t>
            </a:r>
          </a:p>
          <a:p>
            <a:pPr marL="800100" lvl="1"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Aansluiten bij Human </a:t>
            </a:r>
            <a:r>
              <a:rPr lang="nl-NL" altLang="nl-NL" sz="1600" dirty="0" err="1">
                <a:solidFill>
                  <a:prstClr val="black"/>
                </a:solidFill>
                <a:latin typeface="Calibri Light" panose="020F0302020204030204" pitchFamily="34" charset="0"/>
                <a:cs typeface="Calibri Light" panose="020F0302020204030204" pitchFamily="34" charset="0"/>
              </a:rPr>
              <a:t>Capital</a:t>
            </a:r>
            <a:r>
              <a:rPr lang="nl-NL" altLang="nl-NL" sz="1600" dirty="0">
                <a:solidFill>
                  <a:prstClr val="black"/>
                </a:solidFill>
                <a:latin typeface="Calibri Light" panose="020F0302020204030204" pitchFamily="34" charset="0"/>
                <a:cs typeface="Calibri Light" panose="020F0302020204030204" pitchFamily="34" charset="0"/>
              </a:rPr>
              <a:t> Agenda (HCA) Groene Metropoolregio</a:t>
            </a:r>
          </a:p>
          <a:p>
            <a:pPr marL="800100" lvl="1"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Verkennen behoeften ondernemers m.b.t. personeel en onderwijs </a:t>
            </a:r>
            <a:r>
              <a:rPr lang="nl-NL" altLang="nl-NL" sz="1600" b="1" dirty="0">
                <a:solidFill>
                  <a:prstClr val="black"/>
                </a:solidFill>
                <a:latin typeface="Calibri Light" panose="020F0302020204030204" pitchFamily="34" charset="0"/>
                <a:cs typeface="Calibri Light" panose="020F0302020204030204" pitchFamily="34" charset="0"/>
              </a:rPr>
              <a:t>(18 oktober werkatelier Groene Metropoolregio / </a:t>
            </a:r>
            <a:r>
              <a:rPr lang="nl-NL" altLang="nl-NL" sz="1600" b="1" dirty="0" err="1">
                <a:solidFill>
                  <a:prstClr val="black"/>
                </a:solidFill>
                <a:latin typeface="Calibri Light" panose="020F0302020204030204" pitchFamily="34" charset="0"/>
                <a:cs typeface="Calibri Light" panose="020F0302020204030204" pitchFamily="34" charset="0"/>
              </a:rPr>
              <a:t>RijnIJssel</a:t>
            </a:r>
            <a:r>
              <a:rPr lang="nl-NL" altLang="nl-NL" sz="1600" b="1" dirty="0">
                <a:solidFill>
                  <a:prstClr val="black"/>
                </a:solidFill>
                <a:latin typeface="Calibri Light" panose="020F0302020204030204" pitchFamily="34" charset="0"/>
                <a:cs typeface="Calibri Light" panose="020F0302020204030204" pitchFamily="34" charset="0"/>
              </a:rPr>
              <a:t> College)</a:t>
            </a:r>
          </a:p>
          <a:p>
            <a:pPr marL="800100" lvl="1"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Verkennen netwerk (ecosysteem) m.b.t. onderwijsaanbod en arbeidsmarkt: weten wat er speelt, bestaande opleidingen, krapte / overaanbod arbeidsmarkt, ondersteuning. Ecosysteem onderzoek KplusV vormt de basis. </a:t>
            </a:r>
          </a:p>
          <a:p>
            <a:pPr marL="800100" lvl="1"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Ontwikkelen propositie en uitvoeren gezamenlijk actieprogramma t.b.v. verbetering in- en doorstroom personeel (meerdere disciplines en niveaus). </a:t>
            </a:r>
            <a:r>
              <a:rPr lang="nl-NL" altLang="nl-NL" sz="1600" i="1"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Afhankelijk van het opleidingsniveau en discipline: regionale aanpak of strategisch samenwerken / aansluiten buiten de regio. </a:t>
            </a:r>
            <a:endParaRPr lang="nl-NL" altLang="nl-NL" sz="1600" dirty="0">
              <a:solidFill>
                <a:prstClr val="black"/>
              </a:solidFill>
              <a:latin typeface="Calibri Light" panose="020F0302020204030204" pitchFamily="34" charset="0"/>
              <a:cs typeface="Calibri Light" panose="020F0302020204030204" pitchFamily="34" charset="0"/>
            </a:endParaRPr>
          </a:p>
          <a:p>
            <a:pPr marL="800100" lvl="1" indent="-342900">
              <a:spcBef>
                <a:spcPct val="0"/>
              </a:spcBef>
              <a:buFont typeface="+mj-lt"/>
              <a:buAutoNum type="arabicPeriod"/>
              <a:defRPr/>
            </a:pPr>
            <a:r>
              <a:rPr lang="nl-NL" altLang="nl-NL" sz="1600" b="1" i="1"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Thema Profilering &amp; lobby: </a:t>
            </a:r>
            <a:r>
              <a:rPr lang="nl-NL" altLang="nl-NL" sz="1600" i="1"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gerichte profilering en strategische samenwerking ter bevordering aandacht en aantrekkelijkheid leren en werken in de Nieuwe Haven (techniek / maritieme sector / energie). </a:t>
            </a:r>
            <a:endParaRPr lang="nl-NL" altLang="nl-NL" sz="1600" i="1" dirty="0">
              <a:solidFill>
                <a:prstClr val="black"/>
              </a:solidFill>
              <a:latin typeface="Calibri Light" panose="020F0302020204030204" pitchFamily="34" charset="0"/>
              <a:cs typeface="Calibri Light" panose="020F0302020204030204" pitchFamily="34" charset="0"/>
            </a:endParaRPr>
          </a:p>
          <a:p>
            <a:pPr marL="457200" marR="0" lvl="1" indent="0" algn="l" defTabSz="914400" rtl="0" eaLnBrk="1" fontAlgn="auto" latinLnBrk="0" hangingPunct="1">
              <a:lnSpc>
                <a:spcPct val="90000"/>
              </a:lnSpc>
              <a:spcBef>
                <a:spcPct val="0"/>
              </a:spcBef>
              <a:spcAft>
                <a:spcPts val="0"/>
              </a:spcAft>
              <a:buClrTx/>
              <a:buSzTx/>
              <a:buNone/>
              <a:tabLst/>
              <a:defRPr/>
            </a:pPr>
            <a:endParaRPr kumimoji="0" lang="nl-NL" alt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endParaRPr>
          </a:p>
          <a:p>
            <a:pPr marL="457200" marR="0" lvl="1" indent="0" algn="l" defTabSz="914400" rtl="0" eaLnBrk="1" fontAlgn="auto" latinLnBrk="0" hangingPunct="1">
              <a:lnSpc>
                <a:spcPct val="90000"/>
              </a:lnSpc>
              <a:spcBef>
                <a:spcPct val="0"/>
              </a:spcBef>
              <a:spcAft>
                <a:spcPts val="0"/>
              </a:spcAft>
              <a:buClrTx/>
              <a:buSzTx/>
              <a:buNone/>
              <a:tabLst/>
              <a:defRPr/>
            </a:pPr>
            <a:r>
              <a:rPr kumimoji="0" lang="nl-NL" altLang="nl-NL" sz="1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rPr>
              <a:t>Betrokkenen</a:t>
            </a:r>
            <a:r>
              <a:rPr kumimoji="0" lang="nl-NL" alt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rPr>
              <a:t>:</a:t>
            </a:r>
          </a:p>
          <a:p>
            <a:pPr marL="685800" marR="0" lvl="1" indent="-2286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nl-NL" alt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rPr>
              <a:t>Onderwijsinstellingen / HCA gemeente / Groene Metropoolregio</a:t>
            </a:r>
          </a:p>
          <a:p>
            <a:pPr lvl="2">
              <a:spcBef>
                <a:spcPct val="0"/>
              </a:spcBef>
              <a:defRPr/>
            </a:pPr>
            <a:r>
              <a:rPr lang="nl-NL" altLang="nl-NL" sz="14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Verbetering aansluiting onderwijs bij (toekomstige) marktvraag</a:t>
            </a:r>
          </a:p>
          <a:p>
            <a:pPr lvl="2">
              <a:spcBef>
                <a:spcPct val="0"/>
              </a:spcBef>
              <a:defRPr/>
            </a:pPr>
            <a:r>
              <a:rPr lang="nl-NL" altLang="nl-NL" sz="14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Verbetering en ondersteuning bij-/omscholing</a:t>
            </a:r>
          </a:p>
          <a:p>
            <a:pPr marL="685800" marR="0" lvl="1" indent="-2286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nl-NL" altLang="nl-NL" sz="1800" dirty="0">
                <a:solidFill>
                  <a:prstClr val="black"/>
                </a:solidFill>
                <a:latin typeface="Calibri Light" panose="020F0302020204030204" pitchFamily="34" charset="0"/>
                <a:cs typeface="Calibri Light" panose="020F0302020204030204" pitchFamily="34" charset="0"/>
              </a:rPr>
              <a:t>Ondernemers / strategisch havenmanagement:</a:t>
            </a:r>
          </a:p>
          <a:p>
            <a:pPr lvl="2">
              <a:spcBef>
                <a:spcPct val="0"/>
              </a:spcBef>
              <a:defRPr/>
            </a:pPr>
            <a:r>
              <a:rPr kumimoji="0" lang="nl-NL" alt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Scholieren, jonge mensen en zij-instromers enthousiasmeren (open dagen, interessante cases e.d.)</a:t>
            </a:r>
          </a:p>
          <a:p>
            <a:pPr lvl="2">
              <a:spcBef>
                <a:spcPct val="0"/>
              </a:spcBef>
              <a:defRPr/>
            </a:pPr>
            <a:r>
              <a:rPr lang="nl-NL" altLang="nl-NL" sz="1400" dirty="0">
                <a:solidFill>
                  <a:prstClr val="black"/>
                </a:solidFill>
                <a:latin typeface="Calibri Light" panose="020F0302020204030204" pitchFamily="34" charset="0"/>
                <a:cs typeface="Calibri Light" panose="020F0302020204030204" pitchFamily="34" charset="0"/>
              </a:rPr>
              <a:t>Zelf: schoolverlaters ‘fit </a:t>
            </a:r>
            <a:r>
              <a:rPr lang="nl-NL" altLang="nl-NL" sz="1400" dirty="0" err="1">
                <a:solidFill>
                  <a:prstClr val="black"/>
                </a:solidFill>
                <a:latin typeface="Calibri Light" panose="020F0302020204030204" pitchFamily="34" charset="0"/>
                <a:cs typeface="Calibri Light" panose="020F0302020204030204" pitchFamily="34" charset="0"/>
              </a:rPr>
              <a:t>for</a:t>
            </a:r>
            <a:r>
              <a:rPr lang="nl-NL" altLang="nl-NL" sz="1400" dirty="0">
                <a:solidFill>
                  <a:prstClr val="black"/>
                </a:solidFill>
                <a:latin typeface="Calibri Light" panose="020F0302020204030204" pitchFamily="34" charset="0"/>
                <a:cs typeface="Calibri Light" panose="020F0302020204030204" pitchFamily="34" charset="0"/>
              </a:rPr>
              <a:t> </a:t>
            </a:r>
            <a:r>
              <a:rPr lang="nl-NL" altLang="nl-NL" sz="1400" dirty="0" err="1">
                <a:solidFill>
                  <a:prstClr val="black"/>
                </a:solidFill>
                <a:latin typeface="Calibri Light" panose="020F0302020204030204" pitchFamily="34" charset="0"/>
                <a:cs typeface="Calibri Light" panose="020F0302020204030204" pitchFamily="34" charset="0"/>
              </a:rPr>
              <a:t>the</a:t>
            </a:r>
            <a:r>
              <a:rPr lang="nl-NL" altLang="nl-NL" sz="1400" dirty="0">
                <a:solidFill>
                  <a:prstClr val="black"/>
                </a:solidFill>
                <a:latin typeface="Calibri Light" panose="020F0302020204030204" pitchFamily="34" charset="0"/>
                <a:cs typeface="Calibri Light" panose="020F0302020204030204" pitchFamily="34" charset="0"/>
              </a:rPr>
              <a:t> job’ maken. Ruimte bieden voor werken, leren en ontwikkelen. </a:t>
            </a:r>
          </a:p>
          <a:p>
            <a:pPr lvl="2">
              <a:spcBef>
                <a:spcPct val="0"/>
              </a:spcBef>
              <a:defRPr/>
            </a:pPr>
            <a:r>
              <a:rPr kumimoji="0" lang="nl-NL" alt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Ontwikkelen van een arbeidspool?</a:t>
            </a:r>
          </a:p>
          <a:p>
            <a:pPr marL="457200" marR="0" lvl="1" indent="0" algn="l" defTabSz="914400" rtl="0" eaLnBrk="1" fontAlgn="auto" latinLnBrk="0" hangingPunct="1">
              <a:lnSpc>
                <a:spcPct val="90000"/>
              </a:lnSpc>
              <a:spcBef>
                <a:spcPct val="0"/>
              </a:spcBef>
              <a:spcAft>
                <a:spcPts val="0"/>
              </a:spcAft>
              <a:buClrTx/>
              <a:buSzTx/>
              <a:buNone/>
              <a:tabLst/>
              <a:defRPr/>
            </a:pPr>
            <a:endParaRPr lang="nl-NL" altLang="nl-NL" sz="1600" dirty="0">
              <a:solidFill>
                <a:prstClr val="black"/>
              </a:solidFill>
              <a:latin typeface="Calibri Light" panose="020F0302020204030204" pitchFamily="34" charset="0"/>
              <a:cs typeface="Calibri Light" panose="020F0302020204030204" pitchFamily="34" charset="0"/>
            </a:endParaRPr>
          </a:p>
          <a:p>
            <a:pPr marL="457200" marR="0" lvl="1" indent="0" algn="l" defTabSz="914400" rtl="0" eaLnBrk="1" fontAlgn="auto" latinLnBrk="0" hangingPunct="1">
              <a:lnSpc>
                <a:spcPct val="90000"/>
              </a:lnSpc>
              <a:spcBef>
                <a:spcPct val="0"/>
              </a:spcBef>
              <a:spcAft>
                <a:spcPts val="0"/>
              </a:spcAft>
              <a:buClrTx/>
              <a:buSzTx/>
              <a:buNone/>
              <a:tabLst/>
              <a:defRPr/>
            </a:pPr>
            <a:endParaRPr lang="nl-NL" altLang="nl-NL" sz="1600"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91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3.4 ONTWIKKELLIJNEN EN ACTIVITEITEN</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lnSpcReduction="10000"/>
          </a:bodyPr>
          <a:lstStyle/>
          <a:p>
            <a:pPr marL="0" marR="0" lvl="0" indent="0" algn="l" defTabSz="914400" rtl="0" eaLnBrk="1" fontAlgn="auto" latinLnBrk="0" hangingPunct="1">
              <a:lnSpc>
                <a:spcPct val="90000"/>
              </a:lnSpc>
              <a:spcBef>
                <a:spcPct val="0"/>
              </a:spcBef>
              <a:spcAft>
                <a:spcPts val="0"/>
              </a:spcAft>
              <a:buClrTx/>
              <a:buSzTx/>
              <a:buNone/>
              <a:tabLst/>
              <a:defRPr/>
            </a:pPr>
            <a:r>
              <a:rPr kumimoji="0" lang="nl-NL" altLang="nl-NL" sz="1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Thema Innovatie &amp; energie</a:t>
            </a:r>
          </a:p>
          <a:p>
            <a:pPr marL="0" marR="0" lvl="0" indent="0" algn="l" defTabSz="914400" rtl="0" eaLnBrk="1" fontAlgn="auto" latinLnBrk="0" hangingPunct="1">
              <a:lnSpc>
                <a:spcPct val="90000"/>
              </a:lnSpc>
              <a:spcBef>
                <a:spcPct val="0"/>
              </a:spcBef>
              <a:spcAft>
                <a:spcPts val="0"/>
              </a:spcAft>
              <a:buClrTx/>
              <a:buSzTx/>
              <a:buNone/>
              <a:tabLst/>
              <a:defRPr/>
            </a:pPr>
            <a:endParaRPr kumimoji="0" lang="nl-NL" alt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marR="0" lvl="0" indent="-457200" algn="l" defTabSz="914400" rtl="0" eaLnBrk="1" fontAlgn="auto" latinLnBrk="0" hangingPunct="1">
              <a:lnSpc>
                <a:spcPct val="90000"/>
              </a:lnSpc>
              <a:spcBef>
                <a:spcPct val="0"/>
              </a:spcBef>
              <a:spcAft>
                <a:spcPts val="0"/>
              </a:spcAft>
              <a:buClrTx/>
              <a:buSzTx/>
              <a:buFont typeface="+mj-lt"/>
              <a:buAutoNum type="arabicPeriod" startAt="7"/>
              <a:tabLst/>
              <a:defRPr/>
            </a:pPr>
            <a:r>
              <a:rPr kumimoji="0" lang="nl-NL" altLang="nl-NL" sz="20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Ontwikkelen, testen </a:t>
            </a:r>
            <a:r>
              <a:rPr lang="nl-NL" altLang="nl-NL" sz="2000" b="1" dirty="0">
                <a:solidFill>
                  <a:prstClr val="black"/>
                </a:solidFill>
                <a:latin typeface="Calibri Light" panose="020F0302020204030204" pitchFamily="34" charset="0"/>
                <a:cs typeface="Calibri Light" panose="020F0302020204030204" pitchFamily="34" charset="0"/>
              </a:rPr>
              <a:t>è</a:t>
            </a:r>
            <a:r>
              <a:rPr kumimoji="0" lang="nl-NL" altLang="nl-NL" sz="20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n toepassen innovaties maritiem en energie</a:t>
            </a:r>
          </a:p>
          <a:p>
            <a:pPr marL="685800" marR="0" lvl="1" indent="-2286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lang="nl-NL" altLang="nl-NL" sz="1800" dirty="0">
              <a:solidFill>
                <a:prstClr val="black"/>
              </a:solidFill>
              <a:latin typeface="Calibri Light" panose="020F0302020204030204" pitchFamily="34" charset="0"/>
              <a:cs typeface="Calibri Light" panose="020F0302020204030204" pitchFamily="34" charset="0"/>
            </a:endParaRPr>
          </a:p>
          <a:p>
            <a:pPr marL="457200" marR="0" lvl="1" indent="0" algn="l" defTabSz="914400" rtl="0" eaLnBrk="1" fontAlgn="auto" latinLnBrk="0" hangingPunct="1">
              <a:lnSpc>
                <a:spcPct val="90000"/>
              </a:lnSpc>
              <a:spcBef>
                <a:spcPct val="0"/>
              </a:spcBef>
              <a:spcAft>
                <a:spcPts val="0"/>
              </a:spcAft>
              <a:buClrTx/>
              <a:buSzTx/>
              <a:buNone/>
              <a:tabLst/>
              <a:defRPr/>
            </a:pPr>
            <a:r>
              <a:rPr lang="nl-NL" altLang="nl-NL" sz="2000" b="1" dirty="0">
                <a:solidFill>
                  <a:prstClr val="black"/>
                </a:solidFill>
                <a:latin typeface="Calibri Light" panose="020F0302020204030204" pitchFamily="34" charset="0"/>
                <a:cs typeface="Calibri Light" panose="020F0302020204030204" pitchFamily="34" charset="0"/>
              </a:rPr>
              <a:t>Activiteiten:</a:t>
            </a:r>
          </a:p>
          <a:p>
            <a:pPr marL="800100" lvl="1"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Aansluiten bij </a:t>
            </a:r>
            <a:r>
              <a:rPr lang="nl-NL" altLang="nl-NL" sz="1600" dirty="0" err="1">
                <a:solidFill>
                  <a:prstClr val="black"/>
                </a:solidFill>
                <a:latin typeface="Calibri Light" panose="020F0302020204030204" pitchFamily="34" charset="0"/>
                <a:cs typeface="Calibri Light" panose="020F0302020204030204" pitchFamily="34" charset="0"/>
              </a:rPr>
              <a:t>Connectr</a:t>
            </a:r>
            <a:endParaRPr lang="nl-NL" altLang="nl-NL" sz="1600" dirty="0">
              <a:solidFill>
                <a:prstClr val="black"/>
              </a:solidFill>
              <a:latin typeface="Calibri Light" panose="020F0302020204030204" pitchFamily="34" charset="0"/>
              <a:cs typeface="Calibri Light" panose="020F0302020204030204" pitchFamily="34" charset="0"/>
            </a:endParaRPr>
          </a:p>
          <a:p>
            <a:pPr marL="800100" lvl="1"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Verkennen behoeften ondernemers m.b.t. innovaties maritiem en energie </a:t>
            </a:r>
            <a:r>
              <a:rPr lang="nl-NL" altLang="nl-NL" sz="1600" b="1" dirty="0">
                <a:solidFill>
                  <a:prstClr val="black"/>
                </a:solidFill>
                <a:latin typeface="Calibri Light" panose="020F0302020204030204" pitchFamily="34" charset="0"/>
                <a:cs typeface="Calibri Light" panose="020F0302020204030204" pitchFamily="34" charset="0"/>
              </a:rPr>
              <a:t>(6 oktober </a:t>
            </a:r>
            <a:r>
              <a:rPr lang="nl-NL" altLang="nl-NL" sz="1600" b="1" dirty="0" err="1">
                <a:solidFill>
                  <a:prstClr val="black"/>
                </a:solidFill>
                <a:latin typeface="Calibri Light" panose="020F0302020204030204" pitchFamily="34" charset="0"/>
                <a:cs typeface="Calibri Light" panose="020F0302020204030204" pitchFamily="34" charset="0"/>
              </a:rPr>
              <a:t>Connectr</a:t>
            </a:r>
            <a:r>
              <a:rPr lang="nl-NL" altLang="nl-NL" sz="1600" b="1" dirty="0">
                <a:solidFill>
                  <a:prstClr val="black"/>
                </a:solidFill>
                <a:latin typeface="Calibri Light" panose="020F0302020204030204" pitchFamily="34" charset="0"/>
                <a:cs typeface="Calibri Light" panose="020F0302020204030204" pitchFamily="34" charset="0"/>
              </a:rPr>
              <a:t> café, eerste kennismaking)</a:t>
            </a:r>
          </a:p>
          <a:p>
            <a:pPr marL="800100" lvl="1"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Verkennen netwerk (ecosysteem) m.b.t. innovaties maritiem en energie: weten wat er speelt, bestaand aanbod, ontwikkelingen en ondersteuning. Onderzoek ecosysteem KplusV vormt de basis. </a:t>
            </a:r>
          </a:p>
          <a:p>
            <a:pPr marL="800100" lvl="1" indent="-342900">
              <a:spcBef>
                <a:spcPct val="0"/>
              </a:spcBef>
              <a:buFont typeface="+mj-lt"/>
              <a:buAutoNum type="arabicPeriod"/>
              <a:defRPr/>
            </a:pPr>
            <a:r>
              <a:rPr lang="nl-NL" altLang="nl-NL" sz="1600" dirty="0">
                <a:solidFill>
                  <a:prstClr val="black"/>
                </a:solidFill>
                <a:latin typeface="Calibri Light" panose="020F0302020204030204" pitchFamily="34" charset="0"/>
                <a:cs typeface="Calibri Light" panose="020F0302020204030204" pitchFamily="34" charset="0"/>
              </a:rPr>
              <a:t>Ontwikkelen propositie en uitvoeren gezamenlijk actieprogramma t.b.v. ontwikkeling en strategische samenwerking innovatie maritiem en energie. </a:t>
            </a:r>
            <a:r>
              <a:rPr lang="nl-NL" altLang="nl-NL" sz="1600" i="1"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Gericht aansluiten bij programma’s en regelingen.</a:t>
            </a:r>
            <a:endParaRPr lang="nl-NL" altLang="nl-NL" sz="1600" dirty="0">
              <a:solidFill>
                <a:prstClr val="black"/>
              </a:solidFill>
              <a:latin typeface="Calibri Light" panose="020F0302020204030204" pitchFamily="34" charset="0"/>
              <a:cs typeface="Calibri Light" panose="020F0302020204030204" pitchFamily="34" charset="0"/>
            </a:endParaRPr>
          </a:p>
          <a:p>
            <a:pPr marL="800100" lvl="1" indent="-342900">
              <a:spcBef>
                <a:spcPct val="0"/>
              </a:spcBef>
              <a:buFont typeface="+mj-lt"/>
              <a:buAutoNum type="arabicPeriod"/>
              <a:defRPr/>
            </a:pPr>
            <a:r>
              <a:rPr lang="nl-NL" altLang="nl-NL" sz="1600" b="1" i="1"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Thema Profilering &amp; lobby: </a:t>
            </a:r>
            <a:r>
              <a:rPr lang="nl-NL" altLang="nl-NL" sz="1600" i="1"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gezamenlijke kennis, faciliteiten, ontwikkelingen en innovaties op het gebied van maritiem en energie gericht profileren. </a:t>
            </a:r>
            <a:endParaRPr lang="nl-NL" altLang="nl-NL" sz="1600" i="1" dirty="0">
              <a:solidFill>
                <a:prstClr val="black"/>
              </a:solidFill>
              <a:latin typeface="Calibri Light" panose="020F0302020204030204" pitchFamily="34" charset="0"/>
              <a:cs typeface="Calibri Light" panose="020F0302020204030204" pitchFamily="34" charset="0"/>
            </a:endParaRPr>
          </a:p>
          <a:p>
            <a:pPr marL="914400" lvl="2" indent="0">
              <a:spcBef>
                <a:spcPct val="0"/>
              </a:spcBef>
              <a:buNone/>
              <a:defRPr/>
            </a:pPr>
            <a:endParaRPr lang="nl-NL" altLang="nl-NL" sz="1600" dirty="0">
              <a:solidFill>
                <a:prstClr val="black"/>
              </a:solidFill>
              <a:latin typeface="Calibri Light" panose="020F0302020204030204" pitchFamily="34" charset="0"/>
              <a:cs typeface="Calibri Light" panose="020F0302020204030204" pitchFamily="34" charset="0"/>
            </a:endParaRPr>
          </a:p>
          <a:p>
            <a:pPr marL="447675" lvl="2" indent="0">
              <a:spcBef>
                <a:spcPct val="0"/>
              </a:spcBef>
              <a:buNone/>
              <a:defRPr/>
            </a:pPr>
            <a:r>
              <a:rPr lang="nl-NL" altLang="nl-NL" sz="1800" b="1" dirty="0">
                <a:solidFill>
                  <a:prstClr val="black"/>
                </a:solidFill>
                <a:latin typeface="Calibri Light" panose="020F0302020204030204" pitchFamily="34" charset="0"/>
                <a:cs typeface="Calibri Light" panose="020F0302020204030204" pitchFamily="34" charset="0"/>
              </a:rPr>
              <a:t>Betrokkenen</a:t>
            </a:r>
            <a:endParaRPr lang="nl-NL" altLang="nl-NL" sz="1400" b="1" dirty="0">
              <a:solidFill>
                <a:prstClr val="black"/>
              </a:solidFill>
              <a:latin typeface="Calibri Light" panose="020F0302020204030204" pitchFamily="34" charset="0"/>
              <a:cs typeface="Calibri Light" panose="020F0302020204030204" pitchFamily="34" charset="0"/>
            </a:endParaRPr>
          </a:p>
          <a:p>
            <a:pPr marL="685800" marR="0" lvl="1" indent="-2286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nl-NL" altLang="nl-NL" sz="1800" b="0" i="0" u="none" strike="noStrike" kern="1200" cap="none" spc="0" normalizeH="0" baseline="0" noProof="0" dirty="0" err="1">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rPr>
              <a:t>Connectr</a:t>
            </a:r>
            <a:r>
              <a:rPr kumimoji="0" lang="nl-NL" alt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Wingdings" panose="05000000000000000000" pitchFamily="2" charset="2"/>
              </a:rPr>
              <a:t> netwerk / relevante organisaties ecosysteem</a:t>
            </a:r>
          </a:p>
          <a:p>
            <a:pPr lvl="2">
              <a:spcBef>
                <a:spcPct val="0"/>
              </a:spcBef>
              <a:defRPr/>
            </a:pPr>
            <a:r>
              <a:rPr lang="nl-NL" altLang="nl-NL" sz="14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Faciliteren verbinding en innovatie maritieme en energiecluster</a:t>
            </a:r>
          </a:p>
          <a:p>
            <a:pPr lvl="2">
              <a:spcBef>
                <a:spcPct val="0"/>
              </a:spcBef>
              <a:defRPr/>
            </a:pPr>
            <a:r>
              <a:rPr lang="nl-NL" altLang="nl-NL" sz="14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Via kennisdeling en ontmoeting het leggen van nieuwe contacten en kruisbestuiving bevorderen</a:t>
            </a:r>
          </a:p>
          <a:p>
            <a:pPr lvl="2">
              <a:spcBef>
                <a:spcPct val="0"/>
              </a:spcBef>
              <a:defRPr/>
            </a:pPr>
            <a:r>
              <a:rPr lang="nl-NL" altLang="nl-NL" sz="14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Ruimte bieden voor gezamenlijke innovatie: faciliteiten voor ontwikkelen en testen</a:t>
            </a:r>
          </a:p>
          <a:p>
            <a:pPr marL="685800" marR="0" lvl="1" indent="-2286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nl-NL" altLang="nl-NL" sz="1800" dirty="0">
                <a:solidFill>
                  <a:prstClr val="black"/>
                </a:solidFill>
                <a:latin typeface="Calibri Light" panose="020F0302020204030204" pitchFamily="34" charset="0"/>
                <a:cs typeface="Calibri Light" panose="020F0302020204030204" pitchFamily="34" charset="0"/>
              </a:rPr>
              <a:t>Ondernemers / strategisch havenmanagement:</a:t>
            </a:r>
          </a:p>
          <a:p>
            <a:pPr lvl="2">
              <a:spcBef>
                <a:spcPct val="0"/>
              </a:spcBef>
              <a:defRPr/>
            </a:pPr>
            <a:r>
              <a:rPr kumimoji="0" lang="nl-NL" alt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Inbrengen interessante ontwikkelingen en innovaties, maar ook interessante ontwikkelcases. </a:t>
            </a:r>
          </a:p>
          <a:p>
            <a:pPr lvl="2">
              <a:spcBef>
                <a:spcPct val="0"/>
              </a:spcBef>
              <a:defRPr/>
            </a:pPr>
            <a:r>
              <a:rPr lang="nl-NL" altLang="nl-NL" sz="1400" dirty="0">
                <a:solidFill>
                  <a:prstClr val="black"/>
                </a:solidFill>
                <a:latin typeface="Calibri Light" panose="020F0302020204030204" pitchFamily="34" charset="0"/>
                <a:cs typeface="Calibri Light" panose="020F0302020204030204" pitchFamily="34" charset="0"/>
              </a:rPr>
              <a:t>Samenwerken aan innovaties: ontwikkelen, testen en toepassen in de praktijk</a:t>
            </a:r>
          </a:p>
          <a:p>
            <a:pPr lvl="2">
              <a:spcBef>
                <a:spcPct val="0"/>
              </a:spcBef>
              <a:defRPr/>
            </a:pPr>
            <a:r>
              <a:rPr lang="nl-NL" altLang="nl-NL" sz="1400" dirty="0">
                <a:solidFill>
                  <a:prstClr val="black"/>
                </a:solidFill>
                <a:latin typeface="Calibri Light" panose="020F0302020204030204" pitchFamily="34" charset="0"/>
                <a:cs typeface="Calibri Light" panose="020F0302020204030204" pitchFamily="34" charset="0"/>
              </a:rPr>
              <a:t>Aansluiten bij ontwikkelingen op het gebied van digitalisering (veilig dataverkeer)</a:t>
            </a:r>
          </a:p>
          <a:p>
            <a:pPr lvl="1">
              <a:spcBef>
                <a:spcPct val="0"/>
              </a:spcBef>
              <a:defRPr/>
            </a:pPr>
            <a:endParaRPr lang="nl-NL" altLang="nl-NL" sz="1400" dirty="0">
              <a:solidFill>
                <a:prstClr val="black"/>
              </a:solidFill>
              <a:latin typeface="Calibri Light" panose="020F0302020204030204" pitchFamily="34" charset="0"/>
              <a:cs typeface="Calibri Light" panose="020F0302020204030204" pitchFamily="34" charset="0"/>
            </a:endParaRPr>
          </a:p>
          <a:p>
            <a:pPr marL="457200" marR="0" lvl="1" indent="0" algn="l" defTabSz="914400" rtl="0" eaLnBrk="1" fontAlgn="auto" latinLnBrk="0" hangingPunct="1">
              <a:lnSpc>
                <a:spcPct val="90000"/>
              </a:lnSpc>
              <a:spcBef>
                <a:spcPct val="0"/>
              </a:spcBef>
              <a:spcAft>
                <a:spcPts val="0"/>
              </a:spcAft>
              <a:buClrTx/>
              <a:buSzTx/>
              <a:buNone/>
              <a:tabLst/>
              <a:defRPr/>
            </a:pPr>
            <a:endParaRPr lang="nl-NL" altLang="nl-NL" sz="1600"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95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3.4 ONTWIKKELLIJNEN EN ACTIVITEITEN</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a:bodyPr>
          <a:lstStyle/>
          <a:p>
            <a:pPr marL="0" marR="0" lvl="0" indent="0" algn="l" defTabSz="914400" rtl="0" eaLnBrk="1" fontAlgn="auto" latinLnBrk="0" hangingPunct="1">
              <a:lnSpc>
                <a:spcPct val="90000"/>
              </a:lnSpc>
              <a:spcBef>
                <a:spcPct val="0"/>
              </a:spcBef>
              <a:spcAft>
                <a:spcPts val="0"/>
              </a:spcAft>
              <a:buClrTx/>
              <a:buSzTx/>
              <a:buNone/>
              <a:tabLst/>
              <a:defRPr/>
            </a:pPr>
            <a:r>
              <a:rPr kumimoji="0" lang="nl-NL" altLang="nl-NL" sz="1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Thema Profilering &amp; lobby</a:t>
            </a:r>
          </a:p>
          <a:p>
            <a:pPr marL="457200" marR="0" lvl="1" indent="0" algn="l" defTabSz="914400" rtl="0" eaLnBrk="1" fontAlgn="auto" latinLnBrk="0" hangingPunct="1">
              <a:lnSpc>
                <a:spcPct val="90000"/>
              </a:lnSpc>
              <a:spcBef>
                <a:spcPct val="0"/>
              </a:spcBef>
              <a:spcAft>
                <a:spcPts val="0"/>
              </a:spcAft>
              <a:buClrTx/>
              <a:buSzTx/>
              <a:buNone/>
              <a:tabLst/>
              <a:defRPr/>
            </a:pPr>
            <a:endParaRPr kumimoji="0" lang="nl-NL" altLang="nl-NL" sz="1600" b="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marR="0" lvl="0" indent="-457200" algn="l" defTabSz="914400" rtl="0" eaLnBrk="1" fontAlgn="auto" latinLnBrk="0" hangingPunct="1">
              <a:lnSpc>
                <a:spcPct val="90000"/>
              </a:lnSpc>
              <a:spcBef>
                <a:spcPct val="0"/>
              </a:spcBef>
              <a:spcAft>
                <a:spcPts val="0"/>
              </a:spcAft>
              <a:buClrTx/>
              <a:buSzTx/>
              <a:buFont typeface="+mj-lt"/>
              <a:buAutoNum type="arabicPeriod" startAt="8"/>
              <a:tabLst/>
              <a:defRPr/>
            </a:pPr>
            <a:r>
              <a:rPr kumimoji="0" lang="nl-NL" altLang="nl-NL" sz="20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Basisvoorzieningen en strategische communicatie ter ondersteuning van het ontwikkelproces en thema’s</a:t>
            </a:r>
          </a:p>
          <a:p>
            <a:pPr marL="457200" marR="0" lvl="1" indent="0" algn="l" defTabSz="914400" rtl="0" eaLnBrk="1" fontAlgn="auto" latinLnBrk="0" hangingPunct="1">
              <a:lnSpc>
                <a:spcPct val="90000"/>
              </a:lnSpc>
              <a:spcBef>
                <a:spcPct val="0"/>
              </a:spcBef>
              <a:spcAft>
                <a:spcPts val="0"/>
              </a:spcAft>
              <a:buClrTx/>
              <a:buSzTx/>
              <a:buNone/>
              <a:tabLst/>
              <a:defRPr/>
            </a:pPr>
            <a:endParaRPr lang="nl-NL" altLang="nl-NL" sz="2000" b="1" dirty="0">
              <a:solidFill>
                <a:prstClr val="black"/>
              </a:solidFill>
              <a:latin typeface="Calibri Light" panose="020F0302020204030204" pitchFamily="34" charset="0"/>
              <a:cs typeface="Calibri Light" panose="020F0302020204030204" pitchFamily="34" charset="0"/>
            </a:endParaRPr>
          </a:p>
          <a:p>
            <a:pPr marL="457200" marR="0" lvl="1" indent="0" algn="l" defTabSz="914400" rtl="0" eaLnBrk="1" fontAlgn="auto" latinLnBrk="0" hangingPunct="1">
              <a:lnSpc>
                <a:spcPct val="90000"/>
              </a:lnSpc>
              <a:spcBef>
                <a:spcPct val="0"/>
              </a:spcBef>
              <a:spcAft>
                <a:spcPts val="0"/>
              </a:spcAft>
              <a:buClrTx/>
              <a:buSzTx/>
              <a:buNone/>
              <a:tabLst/>
              <a:defRPr/>
            </a:pPr>
            <a:r>
              <a:rPr lang="nl-NL" altLang="nl-NL" sz="2000" b="1" dirty="0">
                <a:solidFill>
                  <a:prstClr val="black"/>
                </a:solidFill>
                <a:latin typeface="Calibri Light" panose="020F0302020204030204" pitchFamily="34" charset="0"/>
                <a:cs typeface="Calibri Light" panose="020F0302020204030204" pitchFamily="34" charset="0"/>
              </a:rPr>
              <a:t>Activiteiten:</a:t>
            </a:r>
          </a:p>
          <a:p>
            <a:pPr marL="800100" lvl="1" indent="-342900">
              <a:spcBef>
                <a:spcPct val="0"/>
              </a:spcBef>
              <a:buFont typeface="+mj-lt"/>
              <a:buAutoNum type="arabicPeriod"/>
              <a:defRPr/>
            </a:pPr>
            <a:r>
              <a:rPr lang="nl-NL" altLang="nl-NL" sz="1800" dirty="0">
                <a:solidFill>
                  <a:prstClr val="black"/>
                </a:solidFill>
                <a:latin typeface="Calibri Light" panose="020F0302020204030204" pitchFamily="34" charset="0"/>
                <a:cs typeface="Calibri Light" panose="020F0302020204030204" pitchFamily="34" charset="0"/>
              </a:rPr>
              <a:t>Ontwikkelen en bijhouden gezamenlijke website</a:t>
            </a:r>
          </a:p>
          <a:p>
            <a:pPr marL="800100" lvl="1" indent="-342900">
              <a:spcBef>
                <a:spcPct val="0"/>
              </a:spcBef>
              <a:buFont typeface="+mj-lt"/>
              <a:buAutoNum type="arabicPeriod"/>
              <a:defRPr/>
            </a:pPr>
            <a:r>
              <a:rPr lang="nl-NL" altLang="nl-NL" sz="1800" dirty="0">
                <a:solidFill>
                  <a:prstClr val="black"/>
                </a:solidFill>
                <a:latin typeface="Calibri Light" panose="020F0302020204030204" pitchFamily="34" charset="0"/>
                <a:cs typeface="Calibri Light" panose="020F0302020204030204" pitchFamily="34" charset="0"/>
              </a:rPr>
              <a:t>Coördinatie communicatie naar directe stakeholders</a:t>
            </a:r>
          </a:p>
          <a:p>
            <a:pPr marL="800100" lvl="1" indent="-342900">
              <a:spcBef>
                <a:spcPct val="0"/>
              </a:spcBef>
              <a:buFont typeface="+mj-lt"/>
              <a:buAutoNum type="arabicPeriod"/>
              <a:defRPr/>
            </a:pPr>
            <a:r>
              <a:rPr lang="nl-NL" altLang="nl-NL" sz="1800" dirty="0">
                <a:solidFill>
                  <a:prstClr val="black"/>
                </a:solidFill>
                <a:latin typeface="Calibri Light" panose="020F0302020204030204" pitchFamily="34" charset="0"/>
                <a:cs typeface="Calibri Light" panose="020F0302020204030204" pitchFamily="34" charset="0"/>
              </a:rPr>
              <a:t>Verkennen netwerk (ecosysteem) maritiem en energie: weten wat er speelt en welke platforms, netwerken en kanalen doelgroepen gebruiken. Onderzoek ecosysteem KplusV vormt de basis</a:t>
            </a:r>
          </a:p>
          <a:p>
            <a:pPr marL="800100" lvl="1" indent="-342900">
              <a:spcBef>
                <a:spcPct val="0"/>
              </a:spcBef>
              <a:buFont typeface="+mj-lt"/>
              <a:buAutoNum type="arabicPeriod"/>
              <a:defRPr/>
            </a:pPr>
            <a:r>
              <a:rPr lang="nl-NL" altLang="nl-NL" sz="1800" dirty="0">
                <a:solidFill>
                  <a:prstClr val="black"/>
                </a:solidFill>
                <a:latin typeface="Calibri Light" panose="020F0302020204030204" pitchFamily="34" charset="0"/>
                <a:cs typeface="Calibri Light" panose="020F0302020204030204" pitchFamily="34" charset="0"/>
              </a:rPr>
              <a:t>Ontwikkelen en uitvoeren strategische communicatiekalender naar relevante doelgroepen</a:t>
            </a:r>
          </a:p>
          <a:p>
            <a:pPr marL="800100" lvl="1" indent="-342900">
              <a:spcBef>
                <a:spcPct val="0"/>
              </a:spcBef>
              <a:buFont typeface="+mj-lt"/>
              <a:buAutoNum type="arabicPeriod"/>
              <a:defRPr/>
            </a:pPr>
            <a:r>
              <a:rPr lang="nl-NL" altLang="nl-NL" sz="1800" dirty="0">
                <a:solidFill>
                  <a:prstClr val="black"/>
                </a:solidFill>
                <a:latin typeface="Calibri Light" panose="020F0302020204030204" pitchFamily="34" charset="0"/>
                <a:cs typeface="Calibri Light" panose="020F0302020204030204" pitchFamily="34" charset="0"/>
              </a:rPr>
              <a:t>Organiseren en gezamenlijk uitvoeren gerichte campagnes en bijeenkomsten ter ondersteuning ontwikkeling andere thema’s (zie andere ontwikkellijnen).  </a:t>
            </a:r>
          </a:p>
          <a:p>
            <a:pPr marL="914400" lvl="2" indent="0">
              <a:spcBef>
                <a:spcPct val="0"/>
              </a:spcBef>
              <a:buNone/>
              <a:defRPr/>
            </a:pPr>
            <a:endParaRPr lang="nl-NL" altLang="nl-NL" sz="1400" dirty="0">
              <a:solidFill>
                <a:prstClr val="black"/>
              </a:solidFill>
              <a:latin typeface="Calibri Light" panose="020F0302020204030204" pitchFamily="34" charset="0"/>
              <a:cs typeface="Calibri Light" panose="020F0302020204030204" pitchFamily="34" charset="0"/>
            </a:endParaRPr>
          </a:p>
          <a:p>
            <a:pPr marL="447675" lvl="2" indent="0">
              <a:spcBef>
                <a:spcPct val="0"/>
              </a:spcBef>
              <a:buNone/>
              <a:defRPr/>
            </a:pPr>
            <a:r>
              <a:rPr lang="nl-NL" altLang="nl-NL" b="1" dirty="0">
                <a:solidFill>
                  <a:prstClr val="black"/>
                </a:solidFill>
                <a:latin typeface="Calibri Light" panose="020F0302020204030204" pitchFamily="34" charset="0"/>
                <a:cs typeface="Calibri Light" panose="020F0302020204030204" pitchFamily="34" charset="0"/>
              </a:rPr>
              <a:t>Betrokkenen:</a:t>
            </a:r>
          </a:p>
          <a:p>
            <a:pPr lvl="1">
              <a:spcBef>
                <a:spcPct val="0"/>
              </a:spcBef>
              <a:defRPr/>
            </a:pPr>
            <a:r>
              <a:rPr lang="nl-NL" altLang="nl-NL" sz="1800" dirty="0">
                <a:solidFill>
                  <a:prstClr val="black"/>
                </a:solidFill>
                <a:latin typeface="Calibri Light" panose="020F0302020204030204" pitchFamily="34" charset="0"/>
                <a:cs typeface="Calibri Light" panose="020F0302020204030204" pitchFamily="34" charset="0"/>
              </a:rPr>
              <a:t>Alle organisaties, die direct betrokken zijn bij de ontwikkeling van de andere thema’s (3O). </a:t>
            </a:r>
          </a:p>
          <a:p>
            <a:pPr lvl="1">
              <a:spcBef>
                <a:spcPct val="0"/>
              </a:spcBef>
              <a:defRPr/>
            </a:pPr>
            <a:r>
              <a:rPr lang="nl-NL" altLang="nl-NL" sz="1800" dirty="0">
                <a:solidFill>
                  <a:prstClr val="black"/>
                </a:solidFill>
                <a:latin typeface="Calibri Light" panose="020F0302020204030204" pitchFamily="34" charset="0"/>
                <a:cs typeface="Calibri Light" panose="020F0302020204030204" pitchFamily="34" charset="0"/>
              </a:rPr>
              <a:t>Betrokken samenwerkingsverbanden verzorgen zelf de communicatie en terugkoppeling naar hun achterban, zodat deze in hun eigen ‘taal’ worden aangesproken. </a:t>
            </a:r>
          </a:p>
          <a:p>
            <a:pPr lvl="1">
              <a:spcBef>
                <a:spcPct val="0"/>
              </a:spcBef>
              <a:defRPr/>
            </a:pPr>
            <a:r>
              <a:rPr lang="nl-NL" altLang="nl-NL" sz="1800" dirty="0">
                <a:solidFill>
                  <a:prstClr val="black"/>
                </a:solidFill>
                <a:latin typeface="Calibri Light" panose="020F0302020204030204" pitchFamily="34" charset="0"/>
                <a:cs typeface="Calibri Light" panose="020F0302020204030204" pitchFamily="34" charset="0"/>
              </a:rPr>
              <a:t>Strategische communicatie naar voor de doelgroepen relevante platforms en kanalen wordt gezamenlijk opgepakt. </a:t>
            </a: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309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3.4 ONTWIKKELLIJNEN EN ACTIVITEITEN</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a:bodyPr>
          <a:lstStyle/>
          <a:p>
            <a:pPr marL="0" marR="0" lvl="0" indent="0" algn="l" defTabSz="914400" rtl="0" eaLnBrk="1" fontAlgn="auto" latinLnBrk="0" hangingPunct="1">
              <a:lnSpc>
                <a:spcPct val="90000"/>
              </a:lnSpc>
              <a:spcBef>
                <a:spcPct val="0"/>
              </a:spcBef>
              <a:spcAft>
                <a:spcPts val="0"/>
              </a:spcAft>
              <a:buClrTx/>
              <a:buSzTx/>
              <a:buNone/>
              <a:tabLst/>
              <a:defRPr/>
            </a:pPr>
            <a:r>
              <a:rPr kumimoji="0" lang="nl-NL" altLang="nl-NL" sz="1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Thema Profilering &amp; lobby</a:t>
            </a:r>
          </a:p>
          <a:p>
            <a:pPr marL="457200" marR="0" lvl="1" indent="0" algn="l" defTabSz="914400" rtl="0" eaLnBrk="1" fontAlgn="auto" latinLnBrk="0" hangingPunct="1">
              <a:lnSpc>
                <a:spcPct val="90000"/>
              </a:lnSpc>
              <a:spcBef>
                <a:spcPct val="0"/>
              </a:spcBef>
              <a:spcAft>
                <a:spcPts val="0"/>
              </a:spcAft>
              <a:buClrTx/>
              <a:buSzTx/>
              <a:buNone/>
              <a:tabLst/>
              <a:defRPr/>
            </a:pPr>
            <a:endParaRPr kumimoji="0" lang="nl-NL" altLang="nl-NL" sz="1600" b="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marR="0" lvl="0" indent="-457200" algn="l" defTabSz="914400" rtl="0" eaLnBrk="1" fontAlgn="auto" latinLnBrk="0" hangingPunct="1">
              <a:lnSpc>
                <a:spcPct val="90000"/>
              </a:lnSpc>
              <a:spcBef>
                <a:spcPct val="0"/>
              </a:spcBef>
              <a:spcAft>
                <a:spcPts val="0"/>
              </a:spcAft>
              <a:buClrTx/>
              <a:buSzTx/>
              <a:buFont typeface="+mj-lt"/>
              <a:buAutoNum type="arabicPeriod" startAt="8"/>
              <a:tabLst/>
              <a:defRPr/>
            </a:pPr>
            <a:r>
              <a:rPr kumimoji="0" lang="nl-NL" altLang="nl-NL" sz="20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Basisvoorzieningen en strategische communicatie ter ondersteuning van het ontwikkelproces en thema’s</a:t>
            </a:r>
          </a:p>
          <a:p>
            <a:pPr marL="457200" marR="0" lvl="1" indent="0" algn="l" defTabSz="914400" rtl="0" eaLnBrk="1" fontAlgn="auto" latinLnBrk="0" hangingPunct="1">
              <a:lnSpc>
                <a:spcPct val="90000"/>
              </a:lnSpc>
              <a:spcBef>
                <a:spcPct val="0"/>
              </a:spcBef>
              <a:spcAft>
                <a:spcPts val="0"/>
              </a:spcAft>
              <a:buClrTx/>
              <a:buSzTx/>
              <a:buNone/>
              <a:tabLst/>
              <a:defRPr/>
            </a:pPr>
            <a:endParaRPr lang="nl-NL" altLang="nl-NL" sz="2000" b="1" dirty="0">
              <a:solidFill>
                <a:prstClr val="black"/>
              </a:solidFill>
              <a:latin typeface="Calibri Light" panose="020F0302020204030204" pitchFamily="34" charset="0"/>
              <a:cs typeface="Calibri Light" panose="020F0302020204030204" pitchFamily="34" charset="0"/>
            </a:endParaRPr>
          </a:p>
          <a:p>
            <a:pPr marL="457200" marR="0" lvl="1" indent="0" algn="l" defTabSz="914400" rtl="0" eaLnBrk="1" fontAlgn="auto" latinLnBrk="0" hangingPunct="1">
              <a:lnSpc>
                <a:spcPct val="90000"/>
              </a:lnSpc>
              <a:spcBef>
                <a:spcPct val="0"/>
              </a:spcBef>
              <a:spcAft>
                <a:spcPts val="0"/>
              </a:spcAft>
              <a:buClrTx/>
              <a:buSzTx/>
              <a:buNone/>
              <a:tabLst/>
              <a:defRPr/>
            </a:pPr>
            <a:r>
              <a:rPr lang="nl-NL" altLang="nl-NL" sz="2000" b="1" dirty="0">
                <a:solidFill>
                  <a:prstClr val="black"/>
                </a:solidFill>
                <a:latin typeface="Calibri Light" panose="020F0302020204030204" pitchFamily="34" charset="0"/>
                <a:cs typeface="Calibri Light" panose="020F0302020204030204" pitchFamily="34" charset="0"/>
              </a:rPr>
              <a:t>Activiteiten:</a:t>
            </a:r>
          </a:p>
          <a:p>
            <a:pPr marL="800100" lvl="1" indent="-342900">
              <a:spcBef>
                <a:spcPct val="0"/>
              </a:spcBef>
              <a:buFont typeface="+mj-lt"/>
              <a:buAutoNum type="arabicPeriod"/>
              <a:defRPr/>
            </a:pPr>
            <a:r>
              <a:rPr lang="nl-NL" altLang="nl-NL" sz="1800" dirty="0">
                <a:solidFill>
                  <a:prstClr val="black"/>
                </a:solidFill>
                <a:latin typeface="Calibri Light" panose="020F0302020204030204" pitchFamily="34" charset="0"/>
                <a:cs typeface="Calibri Light" panose="020F0302020204030204" pitchFamily="34" charset="0"/>
              </a:rPr>
              <a:t>Ontwikkelen en bijhouden gezamenlijke website</a:t>
            </a:r>
          </a:p>
          <a:p>
            <a:pPr marL="800100" lvl="1" indent="-342900">
              <a:spcBef>
                <a:spcPct val="0"/>
              </a:spcBef>
              <a:buFont typeface="+mj-lt"/>
              <a:buAutoNum type="arabicPeriod"/>
              <a:defRPr/>
            </a:pPr>
            <a:r>
              <a:rPr lang="nl-NL" altLang="nl-NL" sz="1800" dirty="0">
                <a:solidFill>
                  <a:prstClr val="black"/>
                </a:solidFill>
                <a:latin typeface="Calibri Light" panose="020F0302020204030204" pitchFamily="34" charset="0"/>
                <a:cs typeface="Calibri Light" panose="020F0302020204030204" pitchFamily="34" charset="0"/>
              </a:rPr>
              <a:t>Coördinatie communicatie naar directe stakeholders</a:t>
            </a:r>
          </a:p>
          <a:p>
            <a:pPr marL="800100" lvl="1" indent="-342900">
              <a:spcBef>
                <a:spcPct val="0"/>
              </a:spcBef>
              <a:buFont typeface="+mj-lt"/>
              <a:buAutoNum type="arabicPeriod"/>
              <a:defRPr/>
            </a:pPr>
            <a:r>
              <a:rPr lang="nl-NL" altLang="nl-NL" sz="1800" dirty="0">
                <a:solidFill>
                  <a:prstClr val="black"/>
                </a:solidFill>
                <a:latin typeface="Calibri Light" panose="020F0302020204030204" pitchFamily="34" charset="0"/>
                <a:cs typeface="Calibri Light" panose="020F0302020204030204" pitchFamily="34" charset="0"/>
              </a:rPr>
              <a:t>Verkennen netwerk (ecosysteem) maritiem en energie: weten wat er speelt en welke platforms, netwerken en kanalen doelgroepen gebruiken. Onderzoek ecosysteem KplusV vormt de basis</a:t>
            </a:r>
          </a:p>
          <a:p>
            <a:pPr marL="800100" lvl="1" indent="-342900">
              <a:spcBef>
                <a:spcPct val="0"/>
              </a:spcBef>
              <a:buFont typeface="+mj-lt"/>
              <a:buAutoNum type="arabicPeriod"/>
              <a:defRPr/>
            </a:pPr>
            <a:r>
              <a:rPr lang="nl-NL" altLang="nl-NL" sz="1800" dirty="0">
                <a:solidFill>
                  <a:prstClr val="black"/>
                </a:solidFill>
                <a:latin typeface="Calibri Light" panose="020F0302020204030204" pitchFamily="34" charset="0"/>
                <a:cs typeface="Calibri Light" panose="020F0302020204030204" pitchFamily="34" charset="0"/>
              </a:rPr>
              <a:t>Ontwikkelen en uitvoeren strategische communicatiekalender naar relevante doelgroepen</a:t>
            </a:r>
          </a:p>
          <a:p>
            <a:pPr marL="800100" lvl="1" indent="-342900">
              <a:spcBef>
                <a:spcPct val="0"/>
              </a:spcBef>
              <a:buFont typeface="+mj-lt"/>
              <a:buAutoNum type="arabicPeriod"/>
              <a:defRPr/>
            </a:pPr>
            <a:r>
              <a:rPr lang="nl-NL" altLang="nl-NL" sz="1800" dirty="0">
                <a:solidFill>
                  <a:prstClr val="black"/>
                </a:solidFill>
                <a:latin typeface="Calibri Light" panose="020F0302020204030204" pitchFamily="34" charset="0"/>
                <a:cs typeface="Calibri Light" panose="020F0302020204030204" pitchFamily="34" charset="0"/>
              </a:rPr>
              <a:t>Organiseren en gezamenlijk uitvoeren gerichte campagnes en bijeenkomsten ter ondersteuning ontwikkeling andere thema’s (zie andere ontwikkellijnen).  </a:t>
            </a:r>
          </a:p>
          <a:p>
            <a:pPr marL="914400" lvl="2" indent="0">
              <a:spcBef>
                <a:spcPct val="0"/>
              </a:spcBef>
              <a:buNone/>
              <a:defRPr/>
            </a:pPr>
            <a:endParaRPr lang="nl-NL" altLang="nl-NL" sz="1400" dirty="0">
              <a:solidFill>
                <a:prstClr val="black"/>
              </a:solidFill>
              <a:latin typeface="Calibri Light" panose="020F0302020204030204" pitchFamily="34" charset="0"/>
              <a:cs typeface="Calibri Light" panose="020F0302020204030204" pitchFamily="34" charset="0"/>
            </a:endParaRPr>
          </a:p>
          <a:p>
            <a:pPr marL="447675" lvl="2" indent="0">
              <a:spcBef>
                <a:spcPct val="0"/>
              </a:spcBef>
              <a:buNone/>
              <a:defRPr/>
            </a:pPr>
            <a:r>
              <a:rPr lang="nl-NL" altLang="nl-NL" b="1" dirty="0">
                <a:solidFill>
                  <a:prstClr val="black"/>
                </a:solidFill>
                <a:latin typeface="Calibri Light" panose="020F0302020204030204" pitchFamily="34" charset="0"/>
                <a:cs typeface="Calibri Light" panose="020F0302020204030204" pitchFamily="34" charset="0"/>
              </a:rPr>
              <a:t>Betrokkenen:</a:t>
            </a:r>
          </a:p>
          <a:p>
            <a:pPr lvl="1">
              <a:spcBef>
                <a:spcPct val="0"/>
              </a:spcBef>
              <a:defRPr/>
            </a:pPr>
            <a:r>
              <a:rPr lang="nl-NL" altLang="nl-NL" sz="1800" dirty="0">
                <a:solidFill>
                  <a:prstClr val="black"/>
                </a:solidFill>
                <a:latin typeface="Calibri Light" panose="020F0302020204030204" pitchFamily="34" charset="0"/>
                <a:cs typeface="Calibri Light" panose="020F0302020204030204" pitchFamily="34" charset="0"/>
              </a:rPr>
              <a:t>Alle organisaties, die direct betrokken zijn bij de ontwikkeling van de andere thema’s (3O). </a:t>
            </a:r>
          </a:p>
          <a:p>
            <a:pPr lvl="1">
              <a:spcBef>
                <a:spcPct val="0"/>
              </a:spcBef>
              <a:defRPr/>
            </a:pPr>
            <a:r>
              <a:rPr lang="nl-NL" altLang="nl-NL" sz="1800" dirty="0">
                <a:solidFill>
                  <a:prstClr val="black"/>
                </a:solidFill>
                <a:latin typeface="Calibri Light" panose="020F0302020204030204" pitchFamily="34" charset="0"/>
                <a:cs typeface="Calibri Light" panose="020F0302020204030204" pitchFamily="34" charset="0"/>
              </a:rPr>
              <a:t>Betrokken samenwerkingsverbanden verzorgen zelf de communicatie en terugkoppeling naar hun achterban, zodat deze in hun eigen ‘taal’ worden aangesproken. </a:t>
            </a:r>
          </a:p>
          <a:p>
            <a:pPr lvl="1">
              <a:spcBef>
                <a:spcPct val="0"/>
              </a:spcBef>
              <a:defRPr/>
            </a:pPr>
            <a:r>
              <a:rPr lang="nl-NL" altLang="nl-NL" sz="1800" dirty="0">
                <a:solidFill>
                  <a:prstClr val="black"/>
                </a:solidFill>
                <a:latin typeface="Calibri Light" panose="020F0302020204030204" pitchFamily="34" charset="0"/>
                <a:cs typeface="Calibri Light" panose="020F0302020204030204" pitchFamily="34" charset="0"/>
              </a:rPr>
              <a:t>Strategische communicatie naar voor de doelgroepen relevante platforms en kanalen wordt gezamenlijk opgepakt. </a:t>
            </a: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85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kumimoji="0" lang="nl-NL" altLang="nl-NL" sz="32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INHOUDSOPGAVE</a:t>
            </a:r>
            <a:endParaRPr lang="nl-NL" sz="32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171123"/>
          </a:xfrm>
        </p:spPr>
        <p:txBody>
          <a:bodyPr/>
          <a:lstStyle/>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r>
              <a:rPr lang="nl-NL" altLang="nl-NL" sz="2000" dirty="0">
                <a:solidFill>
                  <a:prstClr val="black"/>
                </a:solidFill>
                <a:latin typeface="Calibri Light" panose="020F0302020204030204" pitchFamily="34" charset="0"/>
                <a:cs typeface="Calibri Light" panose="020F0302020204030204" pitchFamily="34" charset="0"/>
              </a:rPr>
              <a:t>Aanleiding</a:t>
            </a:r>
          </a:p>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r>
              <a:rPr lang="nl-NL" altLang="nl-NL" sz="2000" dirty="0">
                <a:solidFill>
                  <a:prstClr val="black"/>
                </a:solidFill>
                <a:latin typeface="Calibri Light" panose="020F0302020204030204" pitchFamily="34" charset="0"/>
                <a:cs typeface="Calibri Light" panose="020F0302020204030204" pitchFamily="34" charset="0"/>
              </a:rPr>
              <a:t>Wat is het? </a:t>
            </a:r>
          </a:p>
          <a:p>
            <a:pPr marL="457200" lvl="1" indent="0">
              <a:spcBef>
                <a:spcPct val="0"/>
              </a:spcBef>
              <a:buNone/>
              <a:defRPr/>
            </a:pPr>
            <a:r>
              <a:rPr lang="nl-NL" altLang="nl-NL" sz="1800" dirty="0">
                <a:solidFill>
                  <a:prstClr val="black"/>
                </a:solidFill>
                <a:latin typeface="Calibri Light" panose="020F0302020204030204" pitchFamily="34" charset="0"/>
                <a:cs typeface="Calibri Light" panose="020F0302020204030204" pitchFamily="34" charset="0"/>
              </a:rPr>
              <a:t>2.1	Wat is een strategisch kader?</a:t>
            </a:r>
          </a:p>
          <a:p>
            <a:pPr marL="457200" lvl="1" indent="0">
              <a:spcBef>
                <a:spcPct val="0"/>
              </a:spcBef>
              <a:buNone/>
              <a:defRPr/>
            </a:pPr>
            <a:r>
              <a:rPr lang="nl-NL" altLang="nl-NL" sz="1800" dirty="0">
                <a:solidFill>
                  <a:prstClr val="black"/>
                </a:solidFill>
                <a:latin typeface="Calibri Light" panose="020F0302020204030204" pitchFamily="34" charset="0"/>
                <a:cs typeface="Calibri Light" panose="020F0302020204030204" pitchFamily="34" charset="0"/>
              </a:rPr>
              <a:t>2.2	Wat is regie?  </a:t>
            </a:r>
          </a:p>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r>
              <a:rPr lang="nl-NL" altLang="nl-NL" sz="2000" dirty="0">
                <a:solidFill>
                  <a:prstClr val="black"/>
                </a:solidFill>
                <a:latin typeface="Calibri Light" panose="020F0302020204030204" pitchFamily="34" charset="0"/>
                <a:cs typeface="Calibri Light" panose="020F0302020204030204" pitchFamily="34" charset="0"/>
              </a:rPr>
              <a:t>Inhoudelijk kader</a:t>
            </a:r>
          </a:p>
          <a:p>
            <a:pPr marL="457200" lvl="1" indent="0">
              <a:spcBef>
                <a:spcPct val="0"/>
              </a:spcBef>
              <a:buNone/>
              <a:defRPr/>
            </a:pPr>
            <a:r>
              <a:rPr lang="nl-NL" altLang="nl-NL" sz="1800" dirty="0">
                <a:solidFill>
                  <a:prstClr val="black"/>
                </a:solidFill>
                <a:latin typeface="Calibri Light" panose="020F0302020204030204" pitchFamily="34" charset="0"/>
                <a:cs typeface="Calibri Light" panose="020F0302020204030204" pitchFamily="34" charset="0"/>
              </a:rPr>
              <a:t>3.1	Visie, thema’s en doelstellingen</a:t>
            </a:r>
          </a:p>
          <a:p>
            <a:pPr marL="457200" lvl="1" indent="0">
              <a:spcBef>
                <a:spcPct val="0"/>
              </a:spcBef>
              <a:buNone/>
              <a:defRPr/>
            </a:pPr>
            <a:r>
              <a:rPr lang="nl-NL" altLang="nl-NL" sz="1800" dirty="0">
                <a:solidFill>
                  <a:prstClr val="black"/>
                </a:solidFill>
                <a:latin typeface="Calibri Light" panose="020F0302020204030204" pitchFamily="34" charset="0"/>
                <a:cs typeface="Calibri Light" panose="020F0302020204030204" pitchFamily="34" charset="0"/>
              </a:rPr>
              <a:t>3.2 	Maritieme activiteiten en doelgroepen</a:t>
            </a:r>
          </a:p>
          <a:p>
            <a:pPr marL="457200" lvl="1" indent="0">
              <a:spcBef>
                <a:spcPct val="0"/>
              </a:spcBef>
              <a:buNone/>
              <a:defRPr/>
            </a:pPr>
            <a:r>
              <a:rPr lang="nl-NL" altLang="nl-NL" sz="1800" dirty="0">
                <a:solidFill>
                  <a:prstClr val="black"/>
                </a:solidFill>
                <a:latin typeface="Calibri Light" panose="020F0302020204030204" pitchFamily="34" charset="0"/>
                <a:cs typeface="Calibri Light" panose="020F0302020204030204" pitchFamily="34" charset="0"/>
              </a:rPr>
              <a:t>3.3	Havenfuncties en (toekomstig) eigenaren</a:t>
            </a:r>
          </a:p>
          <a:p>
            <a:pPr marL="457200" lvl="1" indent="0">
              <a:spcBef>
                <a:spcPct val="0"/>
              </a:spcBef>
              <a:buNone/>
              <a:defRPr/>
            </a:pPr>
            <a:r>
              <a:rPr lang="nl-NL" altLang="nl-NL" sz="1800" dirty="0">
                <a:solidFill>
                  <a:prstClr val="black"/>
                </a:solidFill>
                <a:latin typeface="Calibri Light" panose="020F0302020204030204" pitchFamily="34" charset="0"/>
                <a:cs typeface="Calibri Light" panose="020F0302020204030204" pitchFamily="34" charset="0"/>
              </a:rPr>
              <a:t>3.4	Ontwikkellijnen en activiteiten </a:t>
            </a:r>
          </a:p>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r>
              <a:rPr lang="nl-NL" altLang="nl-NL" sz="2000" dirty="0">
                <a:solidFill>
                  <a:prstClr val="black"/>
                </a:solidFill>
                <a:latin typeface="Calibri Light" panose="020F0302020204030204" pitchFamily="34" charset="0"/>
                <a:cs typeface="Calibri Light" panose="020F0302020204030204" pitchFamily="34" charset="0"/>
              </a:rPr>
              <a:t>Organisatorisch kader</a:t>
            </a:r>
          </a:p>
          <a:p>
            <a:pPr marL="457200" lvl="1" indent="0">
              <a:spcBef>
                <a:spcPct val="0"/>
              </a:spcBef>
              <a:buNone/>
              <a:defRPr/>
            </a:pPr>
            <a:r>
              <a:rPr lang="nl-NL" altLang="nl-NL" sz="1800" dirty="0">
                <a:solidFill>
                  <a:prstClr val="black"/>
                </a:solidFill>
                <a:latin typeface="Calibri Light" panose="020F0302020204030204" pitchFamily="34" charset="0"/>
                <a:cs typeface="Calibri Light" panose="020F0302020204030204" pitchFamily="34" charset="0"/>
              </a:rPr>
              <a:t>4.1	Definitie van het ontwikkelproces: hoe komen we samen van idee </a:t>
            </a:r>
            <a:r>
              <a:rPr lang="nl-NL" altLang="nl-NL" sz="18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a:t>
            </a:r>
            <a:r>
              <a:rPr lang="nl-NL" altLang="nl-NL" sz="1800" dirty="0">
                <a:solidFill>
                  <a:prstClr val="black"/>
                </a:solidFill>
                <a:latin typeface="Calibri Light" panose="020F0302020204030204" pitchFamily="34" charset="0"/>
                <a:cs typeface="Calibri Light" panose="020F0302020204030204" pitchFamily="34" charset="0"/>
              </a:rPr>
              <a:t>  gewenst resultaat / effect?</a:t>
            </a:r>
          </a:p>
          <a:p>
            <a:pPr marL="893763" lvl="1" indent="-436563">
              <a:spcBef>
                <a:spcPct val="0"/>
              </a:spcBef>
              <a:buNone/>
              <a:defRPr/>
            </a:pPr>
            <a:r>
              <a:rPr lang="nl-NL" altLang="nl-NL" sz="1800" dirty="0">
                <a:solidFill>
                  <a:prstClr val="black"/>
                </a:solidFill>
                <a:latin typeface="Calibri Light" panose="020F0302020204030204" pitchFamily="34" charset="0"/>
                <a:cs typeface="Calibri Light" panose="020F0302020204030204" pitchFamily="34" charset="0"/>
              </a:rPr>
              <a:t>4.2 	Organisatie en rollen</a:t>
            </a:r>
          </a:p>
          <a:p>
            <a:pPr marL="893763" lvl="1" indent="-436563">
              <a:spcBef>
                <a:spcPct val="0"/>
              </a:spcBef>
              <a:buNone/>
              <a:defRPr/>
            </a:pPr>
            <a:r>
              <a:rPr lang="nl-NL" altLang="nl-NL" sz="1800" dirty="0">
                <a:solidFill>
                  <a:prstClr val="black"/>
                </a:solidFill>
                <a:latin typeface="Calibri Light" panose="020F0302020204030204" pitchFamily="34" charset="0"/>
                <a:cs typeface="Calibri Light" panose="020F0302020204030204" pitchFamily="34" charset="0"/>
              </a:rPr>
              <a:t>4.3	Instrumenten</a:t>
            </a:r>
            <a:endParaRPr lang="nl-NL" dirty="0"/>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22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lang="nl-NL" altLang="nl-NL" sz="2400" b="1" dirty="0">
                <a:solidFill>
                  <a:prstClr val="black"/>
                </a:solidFill>
                <a:latin typeface="Calibri Light" panose="020F0302020204030204" pitchFamily="34" charset="0"/>
                <a:cs typeface="Calibri Light" panose="020F0302020204030204" pitchFamily="34" charset="0"/>
              </a:rPr>
              <a:t>4.</a:t>
            </a:r>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ORGANISATORISCH KADER</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a:bodyPr>
          <a:lstStyle/>
          <a:p>
            <a:pPr marL="0" indent="0">
              <a:spcBef>
                <a:spcPct val="0"/>
              </a:spcBef>
              <a:buNone/>
              <a:defRPr/>
            </a:pPr>
            <a:r>
              <a:rPr lang="nl-NL" altLang="nl-NL" sz="2000" b="1"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Hoe regie voeren?</a:t>
            </a:r>
          </a:p>
          <a:p>
            <a:pPr>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Bij de ontwikkeling van de Nieuwe Haven gaat het niet om één project / idee, dat wordt uitgevoerd door één trekker en een team, of om een actielijst, die ieder afzonderlijk kan uitvoeren. Het gaat om verschillende thema’s ontwikkellijnen, projecten en activiteiten, waar verschillende mensen en organisaties bij betrokken zijn en die ook nog onderling met elkaar samenhangen en soms door elkaar lopen. </a:t>
            </a:r>
          </a:p>
          <a:p>
            <a:pPr>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Dat maakt het erg ingewikkeld. </a:t>
            </a:r>
          </a:p>
          <a:p>
            <a:pPr>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Om regie te kunnen voeren is structuur nodig: een o</a:t>
            </a:r>
            <a:r>
              <a:rPr lang="nl-NL" altLang="nl-NL" sz="1800" dirty="0">
                <a:solidFill>
                  <a:prstClr val="black"/>
                </a:solidFill>
                <a:latin typeface="Calibri Light" panose="020F0302020204030204" pitchFamily="34" charset="0"/>
                <a:cs typeface="Calibri Light" panose="020F0302020204030204" pitchFamily="34" charset="0"/>
              </a:rPr>
              <a:t>ntwikkelproces, een organisatie en instrumenten.  </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AutoNum type="arabicPeriod" startAt="3"/>
              <a:tabLst/>
              <a:defRPr/>
            </a:pPr>
            <a:endParaRPr kumimoji="0" lang="nl-NL" altLang="nl-NL" sz="16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nl-NL" altLang="nl-NL" sz="20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4.1 ONTWIKKELPROCES</a:t>
            </a:r>
          </a:p>
          <a:p>
            <a:pPr>
              <a:spcBef>
                <a:spcPct val="0"/>
              </a:spcBef>
              <a:defRPr/>
            </a:pPr>
            <a:endParaRPr lang="nl-NL" altLang="nl-NL" sz="1800" dirty="0">
              <a:solidFill>
                <a:prstClr val="black"/>
              </a:solidFill>
              <a:latin typeface="Calibri Light" panose="020F0302020204030204" pitchFamily="34" charset="0"/>
              <a:cs typeface="Calibri Light" panose="020F0302020204030204" pitchFamily="34" charset="0"/>
            </a:endParaRPr>
          </a:p>
          <a:p>
            <a:pPr>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Ontwikkelproces: stappen van idee </a:t>
            </a:r>
            <a:r>
              <a:rPr lang="nl-NL" altLang="nl-NL" sz="18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 resultaat / effect</a:t>
            </a:r>
          </a:p>
          <a:p>
            <a:pPr>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Ieder project is qua inhoud en betrokken mensen verschillend, maar de stappen, die gezet worden zijn globaal wel telkens hetzelfde. </a:t>
            </a:r>
          </a:p>
          <a:p>
            <a:pPr>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Het definiëren van het ontwikkelproces maakt het mogelijk om overzicht te houden en de voortgang, resultaten en effecten voor gewenste ontwikkelingen en activiteiten eenduidig te laten zien. </a:t>
            </a:r>
          </a:p>
          <a:p>
            <a:pPr>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Alle betrokkenen krijgen inzicht in ontwikkelingen, voortgang en resultaten. </a:t>
            </a:r>
          </a:p>
          <a:p>
            <a:pPr>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Zij kunnen signaleren of een ontwikkeling ergens in het proces ‘vastzit,’ zodat zij dit samen op kunnen lossen, externe hulp kunnen inschakelen, maar ook concluderen dat iets (nog) niet haalbaar is.</a:t>
            </a:r>
          </a:p>
          <a:p>
            <a:pPr marL="0" marR="0" lvl="0" indent="0" algn="l" defTabSz="914400" rtl="0" eaLnBrk="1" fontAlgn="auto" latinLnBrk="0" hangingPunct="1">
              <a:lnSpc>
                <a:spcPct val="90000"/>
              </a:lnSpc>
              <a:spcBef>
                <a:spcPct val="0"/>
              </a:spcBef>
              <a:spcAft>
                <a:spcPts val="0"/>
              </a:spcAft>
              <a:buClrTx/>
              <a:buSzTx/>
              <a:buNone/>
              <a:tabLst/>
              <a:defRPr/>
            </a:pPr>
            <a:endParaRPr lang="nl-NL" altLang="nl-NL" sz="1800"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96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lang="nl-NL" altLang="nl-NL" sz="2400" b="1" dirty="0">
                <a:solidFill>
                  <a:prstClr val="black"/>
                </a:solidFill>
                <a:latin typeface="Calibri Light" panose="020F0302020204030204" pitchFamily="34" charset="0"/>
                <a:cs typeface="Calibri Light" panose="020F0302020204030204" pitchFamily="34" charset="0"/>
              </a:rPr>
              <a:t>4.1</a:t>
            </a:r>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ONTWIKKELPROCES (vervolg)</a:t>
            </a:r>
            <a:endParaRPr lang="nl-NL" sz="2400" b="1" dirty="0"/>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3012E19B-7A88-7B53-250B-D5CEA5A544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3440" y="836657"/>
            <a:ext cx="7517160" cy="5317957"/>
          </a:xfrm>
          <a:prstGeom prst="rect">
            <a:avLst/>
          </a:prstGeom>
        </p:spPr>
      </p:pic>
    </p:spTree>
    <p:extLst>
      <p:ext uri="{BB962C8B-B14F-4D97-AF65-F5344CB8AC3E}">
        <p14:creationId xmlns:p14="http://schemas.microsoft.com/office/powerpoint/2010/main" val="427972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lang="nl-NL" altLang="nl-NL" sz="2400" b="1" dirty="0">
                <a:solidFill>
                  <a:prstClr val="black"/>
                </a:solidFill>
                <a:latin typeface="Calibri Light" panose="020F0302020204030204" pitchFamily="34" charset="0"/>
                <a:cs typeface="Calibri Light" panose="020F0302020204030204" pitchFamily="34" charset="0"/>
              </a:rPr>
              <a:t>4.1</a:t>
            </a:r>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ONTWIKKELPROCES (vervolg)</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a:bodyPr>
          <a:lstStyle/>
          <a:p>
            <a:pPr marL="0" indent="0">
              <a:spcBef>
                <a:spcPct val="0"/>
              </a:spcBef>
              <a:buNone/>
              <a:defRPr/>
            </a:pPr>
            <a:r>
              <a:rPr lang="nl-NL" altLang="nl-NL" dirty="0">
                <a:solidFill>
                  <a:prstClr val="black"/>
                </a:solidFill>
                <a:latin typeface="Calibri Light" panose="020F0302020204030204" pitchFamily="34" charset="0"/>
                <a:cs typeface="Calibri Light" panose="020F0302020204030204" pitchFamily="34" charset="0"/>
              </a:rPr>
              <a:t>Stappen in het ontwikkelproces</a:t>
            </a:r>
          </a:p>
          <a:p>
            <a:pPr marL="457200" indent="-457200">
              <a:spcBef>
                <a:spcPct val="0"/>
              </a:spcBef>
              <a:buAutoNum type="arabicPeriod"/>
              <a:defRPr/>
            </a:pPr>
            <a:r>
              <a:rPr lang="nl-NL" altLang="nl-NL" sz="2400" b="1" dirty="0">
                <a:solidFill>
                  <a:prstClr val="black"/>
                </a:solidFill>
                <a:latin typeface="Calibri Light" panose="020F0302020204030204" pitchFamily="34" charset="0"/>
                <a:cs typeface="Calibri Light" panose="020F0302020204030204" pitchFamily="34" charset="0"/>
              </a:rPr>
              <a:t>Ideeën genereren</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Resultaat: longlist ideeën</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Activiteiten: inventariseren ideeën in de vorm van globale maatschappelijke businessplannen</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Deelnemers: alle stakeholders Nieuwe Haven (3O) krijgen de gelegenheid om met ideeën te komen en/of bestaande ideeën verder uit te werken. </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Instrumenten: inhoudelijk afwegingskader en format maatschappelijk businessplan</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Communicatie: uitnodigen stakeholders om met ideeën te komen. Randvoorwaarden meegeven. </a:t>
            </a:r>
          </a:p>
          <a:p>
            <a:pPr marL="914400" lvl="1" indent="-457200">
              <a:spcBef>
                <a:spcPct val="0"/>
              </a:spcBef>
              <a:buAutoNum type="arabicPeriod"/>
              <a:defRPr/>
            </a:pPr>
            <a:endParaRPr lang="nl-NL" altLang="nl-NL" dirty="0">
              <a:solidFill>
                <a:prstClr val="black"/>
              </a:solidFill>
              <a:latin typeface="Calibri Light" panose="020F0302020204030204" pitchFamily="34" charset="0"/>
              <a:cs typeface="Calibri Light" panose="020F0302020204030204" pitchFamily="34" charset="0"/>
            </a:endParaRPr>
          </a:p>
          <a:p>
            <a:pPr marL="457200" indent="-457200">
              <a:spcBef>
                <a:spcPct val="0"/>
              </a:spcBef>
              <a:buAutoNum type="arabicPeriod"/>
              <a:defRPr/>
            </a:pPr>
            <a:r>
              <a:rPr lang="nl-NL" altLang="nl-NL" sz="2400" b="1" dirty="0">
                <a:solidFill>
                  <a:prstClr val="black"/>
                </a:solidFill>
                <a:latin typeface="Calibri Light" panose="020F0302020204030204" pitchFamily="34" charset="0"/>
                <a:cs typeface="Calibri Light" panose="020F0302020204030204" pitchFamily="34" charset="0"/>
              </a:rPr>
              <a:t>Programmeren en beheren</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Resultaat: conceptagenda + trekkers/team (3O)</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Activiteiten: beoordeling ideeën op wenselijkheid, haalbaar-/betaalbaarheid, effecten en risico’s. Trekkers / team benoemen. Aandachtspunten en randvoorwaarden meegeven. </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Deelnemers: stuurgroep + regieteam</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Instrumenten: inhoudelijk afwegingskader + eigen beleid / financiële ruimte deelnemers. </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Communicatie: terugkoppeling naar stakeholders / bedenkers </a:t>
            </a:r>
          </a:p>
          <a:p>
            <a:pPr marL="0" marR="0" lvl="0" indent="0" algn="l" defTabSz="914400" rtl="0" eaLnBrk="1" fontAlgn="auto" latinLnBrk="0" hangingPunct="1">
              <a:lnSpc>
                <a:spcPct val="90000"/>
              </a:lnSpc>
              <a:spcBef>
                <a:spcPct val="0"/>
              </a:spcBef>
              <a:spcAft>
                <a:spcPts val="0"/>
              </a:spcAft>
              <a:buClrTx/>
              <a:buSzTx/>
              <a:buNone/>
              <a:tabLst/>
              <a:defRPr/>
            </a:pPr>
            <a:endParaRPr lang="nl-NL" altLang="nl-NL" sz="1800"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916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lang="nl-NL" altLang="nl-NL" sz="2400" b="1" dirty="0">
                <a:solidFill>
                  <a:prstClr val="black"/>
                </a:solidFill>
                <a:latin typeface="Calibri Light" panose="020F0302020204030204" pitchFamily="34" charset="0"/>
                <a:cs typeface="Calibri Light" panose="020F0302020204030204" pitchFamily="34" charset="0"/>
              </a:rPr>
              <a:t>4.1</a:t>
            </a:r>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ONTWIKKELPROCES (vervolg)</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a:bodyPr>
          <a:lstStyle/>
          <a:p>
            <a:pPr marL="457200" indent="-457200">
              <a:spcBef>
                <a:spcPct val="0"/>
              </a:spcBef>
              <a:buFont typeface="+mj-lt"/>
              <a:buAutoNum type="arabicPeriod" startAt="3"/>
              <a:defRPr/>
            </a:pPr>
            <a:r>
              <a:rPr lang="nl-NL" altLang="nl-NL" sz="2400" b="1" dirty="0">
                <a:solidFill>
                  <a:prstClr val="black"/>
                </a:solidFill>
                <a:latin typeface="Calibri Light" panose="020F0302020204030204" pitchFamily="34" charset="0"/>
                <a:cs typeface="Calibri Light" panose="020F0302020204030204" pitchFamily="34" charset="0"/>
              </a:rPr>
              <a:t>Plannen &amp; voorbereiden</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Resultaat: goedgekeurde uitvoeringsagenda (jaarplan).</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Activiteiten: conceptagenda uitwerken naar uitvoeringsagenda incl. benodigde capaciteit, middelen en planning. Onderscheid in:</a:t>
            </a:r>
          </a:p>
          <a:p>
            <a:pPr marL="1371600" lvl="2" indent="-457200">
              <a:spcBef>
                <a:spcPct val="0"/>
              </a:spcBef>
              <a:buFont typeface="+mj-lt"/>
              <a:buAutoNum type="arabicPeriod"/>
              <a:defRPr/>
            </a:pPr>
            <a:r>
              <a:rPr lang="nl-NL" altLang="nl-NL" sz="1800" dirty="0">
                <a:solidFill>
                  <a:prstClr val="black"/>
                </a:solidFill>
                <a:latin typeface="Calibri Light" panose="020F0302020204030204" pitchFamily="34" charset="0"/>
                <a:cs typeface="Calibri Light" panose="020F0302020204030204" pitchFamily="34" charset="0"/>
              </a:rPr>
              <a:t>Concrete activiteit / project: kennis, capaciteit en middelen zijn beschikbaar. Het gaat om vast omlijnde activiteiten / projecten, waarbij het mogelijk om aan te geven wanneer het klaar is. </a:t>
            </a:r>
          </a:p>
          <a:p>
            <a:pPr marL="1371600" lvl="2" indent="-457200">
              <a:spcBef>
                <a:spcPct val="0"/>
              </a:spcBef>
              <a:buFont typeface="+mj-lt"/>
              <a:buAutoNum type="arabicPeriod"/>
              <a:defRPr/>
            </a:pPr>
            <a:r>
              <a:rPr lang="nl-NL" altLang="nl-NL" sz="1800" dirty="0">
                <a:solidFill>
                  <a:prstClr val="black"/>
                </a:solidFill>
                <a:latin typeface="Calibri Light" panose="020F0302020204030204" pitchFamily="34" charset="0"/>
                <a:cs typeface="Calibri Light" panose="020F0302020204030204" pitchFamily="34" charset="0"/>
              </a:rPr>
              <a:t>Ontwikkeling: activiteiten waarvoor extra kennis, capaciteit, (co)financiering, samenwerking en/of overeenstemming nodig zijn. Ontwikkelingen zijn niet strak in te plannen omdat ze (mede) afhangen van de omgeving. Concrete activiteiten: profilering en lobby, maar ook onderhandelingen om kennis, medewerking, middelen e.d. binnen te halen.  </a:t>
            </a:r>
          </a:p>
          <a:p>
            <a:pPr marL="1371600" lvl="2" indent="-457200">
              <a:spcBef>
                <a:spcPct val="0"/>
              </a:spcBef>
              <a:buFont typeface="+mj-lt"/>
              <a:buAutoNum type="arabicPeriod"/>
              <a:defRPr/>
            </a:pPr>
            <a:r>
              <a:rPr lang="nl-NL" altLang="nl-NL" sz="1800" dirty="0">
                <a:solidFill>
                  <a:prstClr val="black"/>
                </a:solidFill>
                <a:latin typeface="Calibri Light" panose="020F0302020204030204" pitchFamily="34" charset="0"/>
                <a:cs typeface="Calibri Light" panose="020F0302020204030204" pitchFamily="34" charset="0"/>
              </a:rPr>
              <a:t>Idee: we zien kansen, maar we hebben nog onvoldoende (zicht op) kennis, kapitaal en markt om tot een plan te kunnen komen. Concrete activiteiten: gericht verkennen / ontwikkelen netwerk (ecosysteem) om tot concrete proposities / plannen te kunnen komen, maar ook initiatieven ondersteunen en faciliteren. </a:t>
            </a:r>
            <a:endParaRPr lang="nl-NL" altLang="nl-NL" dirty="0">
              <a:solidFill>
                <a:prstClr val="black"/>
              </a:solidFill>
              <a:latin typeface="Calibri Light" panose="020F0302020204030204" pitchFamily="34" charset="0"/>
              <a:cs typeface="Calibri Light" panose="020F0302020204030204" pitchFamily="34" charset="0"/>
            </a:endParaRP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Deelnemers: projecttrekkers (3O) leveren input voor de agenda. Het regieteam bereidt de besluitvorming door de stuurgroep voor. De stuurgroep stelt prioriteiten en besluit. </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Communicatie: terugkoppeling naar de stakeholders</a:t>
            </a:r>
            <a:r>
              <a:rPr lang="nl-NL" altLang="nl-NL" sz="2400" dirty="0">
                <a:solidFill>
                  <a:prstClr val="black"/>
                </a:solidFill>
                <a:latin typeface="Calibri Light" panose="020F0302020204030204" pitchFamily="34" charset="0"/>
                <a:cs typeface="Calibri Light" panose="020F0302020204030204" pitchFamily="34" charset="0"/>
              </a:rPr>
              <a:t>. </a:t>
            </a: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240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lang="nl-NL" altLang="nl-NL" sz="2400" b="1" dirty="0">
                <a:solidFill>
                  <a:prstClr val="black"/>
                </a:solidFill>
                <a:latin typeface="Calibri Light" panose="020F0302020204030204" pitchFamily="34" charset="0"/>
                <a:cs typeface="Calibri Light" panose="020F0302020204030204" pitchFamily="34" charset="0"/>
              </a:rPr>
              <a:t>4.1</a:t>
            </a:r>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ONTWIKKELPROCES (vervolg)</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a:bodyPr>
          <a:lstStyle/>
          <a:p>
            <a:pPr marL="457200" indent="-457200">
              <a:spcBef>
                <a:spcPct val="0"/>
              </a:spcBef>
              <a:buFont typeface="+mj-lt"/>
              <a:buAutoNum type="arabicPeriod" startAt="4"/>
              <a:defRPr/>
            </a:pPr>
            <a:r>
              <a:rPr lang="nl-NL" altLang="nl-NL" sz="2400" b="1" dirty="0">
                <a:solidFill>
                  <a:prstClr val="black"/>
                </a:solidFill>
                <a:latin typeface="Calibri Light" panose="020F0302020204030204" pitchFamily="34" charset="0"/>
                <a:cs typeface="Calibri Light" panose="020F0302020204030204" pitchFamily="34" charset="0"/>
              </a:rPr>
              <a:t>Uitvoeren</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Activiteiten: uitvoering uitvoeringsagenda en samenstellen voortgangsrapportage  </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Deelnemers: projecttrekkers (3O) voeren uit. De regisseur verzamelt de informatie en bespreekt deze met de stuurgroep. Daar waar nodig stuurt deze bij.</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Instrument: format voortgangsrapportage (stoplichten + korte toelichting)</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Resultaat / effect: zicht en sturing op de voortgang.</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Communicatie: terugkoppeling naar de stakeholders.</a:t>
            </a:r>
            <a:r>
              <a:rPr lang="nl-NL" altLang="nl-NL" dirty="0">
                <a:solidFill>
                  <a:prstClr val="black"/>
                </a:solidFill>
                <a:latin typeface="Calibri Light" panose="020F0302020204030204" pitchFamily="34" charset="0"/>
                <a:cs typeface="Calibri Light" panose="020F0302020204030204" pitchFamily="34" charset="0"/>
              </a:rPr>
              <a:t> </a:t>
            </a:r>
          </a:p>
          <a:p>
            <a:pPr marL="457200" lvl="1" indent="0">
              <a:spcBef>
                <a:spcPct val="0"/>
              </a:spcBef>
              <a:buNone/>
              <a:defRPr/>
            </a:pPr>
            <a:r>
              <a:rPr lang="nl-NL" altLang="nl-NL" sz="2400" dirty="0">
                <a:solidFill>
                  <a:prstClr val="black"/>
                </a:solidFill>
                <a:latin typeface="Calibri Light" panose="020F0302020204030204" pitchFamily="34" charset="0"/>
                <a:cs typeface="Calibri Light" panose="020F0302020204030204" pitchFamily="34" charset="0"/>
              </a:rPr>
              <a:t>	</a:t>
            </a:r>
          </a:p>
          <a:p>
            <a:pPr marL="457200" indent="-457200">
              <a:spcBef>
                <a:spcPct val="0"/>
              </a:spcBef>
              <a:buFont typeface="+mj-lt"/>
              <a:buAutoNum type="arabicPeriod" startAt="4"/>
              <a:defRPr/>
            </a:pPr>
            <a:r>
              <a:rPr lang="nl-NL" altLang="nl-NL" sz="2400" b="1" dirty="0">
                <a:solidFill>
                  <a:prstClr val="black"/>
                </a:solidFill>
                <a:latin typeface="Calibri Light" panose="020F0302020204030204" pitchFamily="34" charset="0"/>
                <a:cs typeface="Calibri Light" panose="020F0302020204030204" pitchFamily="34" charset="0"/>
              </a:rPr>
              <a:t>Monitoren &amp; analyseren</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Doel: behaalde resultaten in beeld brengen en (maatschappelijke) effecten meten.  </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Deelnemers: projecttrekkers (3O) leveren resultaten op. De regisseur verzorgt de monitoring en bespreekt deze met de stuurgroep. Daar waar nodig stuurt de stuurgroep bij.</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Instrument: monitor met kwantitatieve en kwalitatieve parameters en wijze van meting</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Resultaat: zicht en sturing op de voortgang.</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Communicatie: terugkoppeling naar de stakeholders. </a:t>
            </a: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051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lang="nl-NL" altLang="nl-NL" sz="2400" b="1" dirty="0">
                <a:solidFill>
                  <a:prstClr val="black"/>
                </a:solidFill>
                <a:latin typeface="Calibri Light" panose="020F0302020204030204" pitchFamily="34" charset="0"/>
                <a:cs typeface="Calibri Light" panose="020F0302020204030204" pitchFamily="34" charset="0"/>
              </a:rPr>
              <a:t>4.1</a:t>
            </a:r>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ONTWIKKELPROCES (vervolg)</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a:bodyPr>
          <a:lstStyle/>
          <a:p>
            <a:pPr marL="457200" indent="-457200">
              <a:spcBef>
                <a:spcPct val="0"/>
              </a:spcBef>
              <a:buFont typeface="+mj-lt"/>
              <a:buAutoNum type="arabicPeriod" startAt="6"/>
              <a:defRPr/>
            </a:pPr>
            <a:r>
              <a:rPr lang="nl-NL" altLang="nl-NL" sz="2400" b="1" dirty="0">
                <a:solidFill>
                  <a:prstClr val="black"/>
                </a:solidFill>
                <a:latin typeface="Calibri Light" panose="020F0302020204030204" pitchFamily="34" charset="0"/>
                <a:cs typeface="Calibri Light" panose="020F0302020204030204" pitchFamily="34" charset="0"/>
              </a:rPr>
              <a:t>Evalueren &amp; bijstellen</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Resultaat: nieuwe energie, trots op wat bereikt is en inspiratie voor de toekomst.</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Activiteiten: behaalde successen vieren en ontwikkelingen evalueren. Signaleren procesverbeteringen, nieuwe kansen en ideeën. </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Deelnemers: stuurgroep, regieteam en stakeholders.</a:t>
            </a:r>
          </a:p>
          <a:p>
            <a:pPr lvl="1">
              <a:spcBef>
                <a:spcPct val="0"/>
              </a:spcBef>
              <a:defRPr/>
            </a:pPr>
            <a:r>
              <a:rPr lang="nl-NL" altLang="nl-NL" sz="2000" dirty="0">
                <a:solidFill>
                  <a:prstClr val="black"/>
                </a:solidFill>
                <a:latin typeface="Calibri Light" panose="020F0302020204030204" pitchFamily="34" charset="0"/>
                <a:cs typeface="Calibri Light" panose="020F0302020204030204" pitchFamily="34" charset="0"/>
              </a:rPr>
              <a:t>Communicatie: bijstellen proposities en gericht extern profileren Nieuwe Haven in het ecosysteem. </a:t>
            </a:r>
          </a:p>
          <a:p>
            <a:pPr lvl="1">
              <a:spcBef>
                <a:spcPct val="0"/>
              </a:spcBef>
              <a:defRPr/>
            </a:pPr>
            <a:endParaRPr lang="nl-NL" altLang="nl-NL" sz="2000"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64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lang="nl-NL" altLang="nl-NL" sz="2400" b="1" dirty="0">
                <a:solidFill>
                  <a:prstClr val="black"/>
                </a:solidFill>
                <a:latin typeface="Calibri Light" panose="020F0302020204030204" pitchFamily="34" charset="0"/>
                <a:cs typeface="Calibri Light" panose="020F0302020204030204" pitchFamily="34" charset="0"/>
              </a:rPr>
              <a:t>4.2 ORGANISATIE EN ROLLEN </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a:bodyPr>
          <a:lstStyle/>
          <a:p>
            <a:pPr marL="0" marR="0" lvl="0" indent="0" algn="l" defTabSz="914400" rtl="0" eaLnBrk="1" fontAlgn="auto" latinLnBrk="0" hangingPunct="1">
              <a:lnSpc>
                <a:spcPct val="90000"/>
              </a:lnSpc>
              <a:spcBef>
                <a:spcPct val="0"/>
              </a:spcBef>
              <a:spcAft>
                <a:spcPts val="0"/>
              </a:spcAft>
              <a:buClrTx/>
              <a:buSzTx/>
              <a:buNone/>
              <a:tabLst/>
              <a:defRPr/>
            </a:pPr>
            <a:r>
              <a:rPr lang="nl-NL" altLang="nl-NL" sz="2400" b="1" dirty="0">
                <a:solidFill>
                  <a:prstClr val="black"/>
                </a:solidFill>
                <a:latin typeface="Calibri Light" panose="020F0302020204030204" pitchFamily="34" charset="0"/>
                <a:cs typeface="Calibri Light" panose="020F0302020204030204" pitchFamily="34" charset="0"/>
              </a:rPr>
              <a:t>Stakeholders</a:t>
            </a:r>
            <a:r>
              <a:rPr kumimoji="0" lang="nl-NL" altLang="nl-NL"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t>
            </a:r>
          </a:p>
          <a:p>
            <a:pPr marL="468313" marR="0" lvl="0" indent="-285750" algn="l" defTabSz="914400" rtl="0" eaLnBrk="1" fontAlgn="auto" latinLnBrk="0" hangingPunct="1">
              <a:lnSpc>
                <a:spcPct val="90000"/>
              </a:lnSpc>
              <a:spcBef>
                <a:spcPct val="0"/>
              </a:spcBef>
              <a:spcAft>
                <a:spcPts val="0"/>
              </a:spcAft>
              <a:buClrTx/>
              <a:buSzTx/>
              <a:buFontTx/>
              <a:buChar char="-"/>
              <a:tabLst/>
              <a:defRPr/>
            </a:pPr>
            <a:r>
              <a:rPr lang="nl-NL" altLang="nl-NL" sz="1800" dirty="0">
                <a:solidFill>
                  <a:prstClr val="black"/>
                </a:solidFill>
                <a:latin typeface="Calibri Light" panose="020F0302020204030204" pitchFamily="34" charset="0"/>
                <a:cs typeface="Calibri Light" panose="020F0302020204030204" pitchFamily="34" charset="0"/>
              </a:rPr>
              <a:t>Alle organisaties (3O), die direct belang hebben bij de Nieuwe Haven en de realisatie van de visie (maritieme klanten, dienstverleners en toeleveranciers en watergebonden logistieke bedrijven, vastgoedeigenaren (privaat en gemeente)). </a:t>
            </a:r>
          </a:p>
          <a:p>
            <a:pPr marL="468313" marR="0" lvl="0" indent="-285750" algn="l" defTabSz="914400" rtl="0" eaLnBrk="1" fontAlgn="auto" latinLnBrk="0" hangingPunct="1">
              <a:lnSpc>
                <a:spcPct val="90000"/>
              </a:lnSpc>
              <a:spcBef>
                <a:spcPct val="0"/>
              </a:spcBef>
              <a:spcAft>
                <a:spcPts val="0"/>
              </a:spcAft>
              <a:buClrTx/>
              <a:buSzTx/>
              <a:buFontTx/>
              <a:buChar char="-"/>
              <a:tabLst/>
              <a:defRPr/>
            </a:pPr>
            <a:r>
              <a:rPr lang="nl-NL" altLang="nl-NL" sz="1800" dirty="0">
                <a:solidFill>
                  <a:prstClr val="black"/>
                </a:solidFill>
                <a:latin typeface="Calibri Light" panose="020F0302020204030204" pitchFamily="34" charset="0"/>
                <a:cs typeface="Calibri Light" panose="020F0302020204030204" pitchFamily="34" charset="0"/>
              </a:rPr>
              <a:t>Zij denken mee met de ontwikkeling en profilering van het gebied en kunnen zelf met ideeën komen. </a:t>
            </a:r>
          </a:p>
          <a:p>
            <a:pPr marL="468313" marR="0" lvl="0" indent="-285750" algn="l" defTabSz="914400" rtl="0" eaLnBrk="1" fontAlgn="auto" latinLnBrk="0" hangingPunct="1">
              <a:lnSpc>
                <a:spcPct val="90000"/>
              </a:lnSpc>
              <a:spcBef>
                <a:spcPct val="0"/>
              </a:spcBef>
              <a:spcAft>
                <a:spcPts val="0"/>
              </a:spcAft>
              <a:buClrTx/>
              <a:buSzTx/>
              <a:buFontTx/>
              <a:buChar char="-"/>
              <a:tabLst/>
              <a:defRPr/>
            </a:pPr>
            <a:r>
              <a:rPr lang="nl-NL" altLang="nl-NL" sz="1800" dirty="0">
                <a:solidFill>
                  <a:prstClr val="black"/>
                </a:solidFill>
                <a:latin typeface="Calibri Light" panose="020F0302020204030204" pitchFamily="34" charset="0"/>
                <a:cs typeface="Calibri Light" panose="020F0302020204030204" pitchFamily="34" charset="0"/>
              </a:rPr>
              <a:t>Zij worden ieder kwartaal geïnformeerd over de </a:t>
            </a:r>
            <a:r>
              <a:rPr kumimoji="0" lang="nl-NL" alt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besluitvorming over initiatieven, voortgang, ondersteuning, resultaten en effecten. </a:t>
            </a:r>
            <a:r>
              <a:rPr lang="nl-NL" altLang="nl-NL" sz="1800" dirty="0">
                <a:solidFill>
                  <a:prstClr val="black"/>
                </a:solidFill>
                <a:latin typeface="Calibri Light" panose="020F0302020204030204" pitchFamily="34" charset="0"/>
                <a:cs typeface="Calibri Light" panose="020F0302020204030204" pitchFamily="34" charset="0"/>
              </a:rPr>
              <a:t> </a:t>
            </a:r>
          </a:p>
          <a:p>
            <a:pPr marL="468313" marR="0" lvl="0" indent="-285750" algn="l" defTabSz="914400" rtl="0" eaLnBrk="1" fontAlgn="auto" latinLnBrk="0" hangingPunct="1">
              <a:lnSpc>
                <a:spcPct val="90000"/>
              </a:lnSpc>
              <a:spcBef>
                <a:spcPct val="0"/>
              </a:spcBef>
              <a:spcAft>
                <a:spcPts val="0"/>
              </a:spcAft>
              <a:buClrTx/>
              <a:buSzTx/>
              <a:buFontTx/>
              <a:buChar char="-"/>
              <a:tabLst/>
              <a:defRPr/>
            </a:pPr>
            <a:endParaRPr lang="nl-NL" altLang="nl-NL" sz="1800" dirty="0">
              <a:solidFill>
                <a:prstClr val="black"/>
              </a:solidFill>
              <a:latin typeface="Calibri Light" panose="020F0302020204030204" pitchFamily="34" charset="0"/>
              <a:cs typeface="Calibri Light" panose="020F0302020204030204" pitchFamily="34" charset="0"/>
            </a:endParaRPr>
          </a:p>
          <a:p>
            <a:pPr marL="0" indent="0">
              <a:spcBef>
                <a:spcPct val="0"/>
              </a:spcBef>
              <a:buNone/>
              <a:defRPr/>
            </a:pPr>
            <a:r>
              <a:rPr lang="nl-NL" altLang="nl-NL" sz="2400" b="1" dirty="0">
                <a:solidFill>
                  <a:prstClr val="black"/>
                </a:solidFill>
                <a:latin typeface="Calibri Light" panose="020F0302020204030204" pitchFamily="34" charset="0"/>
                <a:cs typeface="Calibri Light" panose="020F0302020204030204" pitchFamily="34" charset="0"/>
              </a:rPr>
              <a:t>Stuurgroep Nieuwe Haven:</a:t>
            </a:r>
            <a:r>
              <a:rPr lang="nl-NL" altLang="nl-NL" sz="2400" dirty="0">
                <a:solidFill>
                  <a:prstClr val="black"/>
                </a:solidFill>
                <a:latin typeface="Calibri Light" panose="020F0302020204030204" pitchFamily="34" charset="0"/>
                <a:cs typeface="Calibri Light" panose="020F0302020204030204" pitchFamily="34" charset="0"/>
              </a:rPr>
              <a:t> </a:t>
            </a:r>
          </a:p>
          <a:p>
            <a:pPr marL="444500">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Rol: sturing geven aan de ontwikkeling van de Nieuwe Haven</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Het vaststellen van het strategisch kader</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Het beoordelen van ideeën en (business)plannen op wenselijkheid</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Het stellen van prioriteiten en het vaststellen van het (jaar)programma</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Het monitoren van resultaten, effecten en het ontwikkelproces</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Functioneel leiding geven aan het regieteam</a:t>
            </a:r>
          </a:p>
          <a:p>
            <a:pPr marL="444500">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Samenstelling: Projectgroep Nieuwe Haven + wethouder + …</a:t>
            </a:r>
          </a:p>
          <a:p>
            <a:pPr marL="444500">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Vergaderfrequentie: 1x per kwartaal (met het regieteam erbij)</a:t>
            </a:r>
          </a:p>
          <a:p>
            <a:pPr marL="444500">
              <a:spcBef>
                <a:spcPct val="0"/>
              </a:spcBef>
              <a:buFontTx/>
              <a:buChar char="-"/>
              <a:defRPr/>
            </a:pPr>
            <a:endParaRPr lang="nl-NL" altLang="nl-NL" sz="1600" dirty="0">
              <a:solidFill>
                <a:prstClr val="black"/>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90000"/>
              </a:lnSpc>
              <a:spcBef>
                <a:spcPct val="0"/>
              </a:spcBef>
              <a:spcAft>
                <a:spcPts val="0"/>
              </a:spcAft>
              <a:buClrTx/>
              <a:buSzTx/>
              <a:buNone/>
              <a:tabLst/>
              <a:defRPr/>
            </a:pPr>
            <a:r>
              <a:rPr lang="nl-NL" altLang="nl-NL" sz="2400" b="1" dirty="0">
                <a:solidFill>
                  <a:prstClr val="black"/>
                </a:solidFill>
                <a:latin typeface="Calibri Light" panose="020F0302020204030204" pitchFamily="34" charset="0"/>
                <a:cs typeface="Calibri Light" panose="020F0302020204030204" pitchFamily="34" charset="0"/>
              </a:rPr>
              <a:t>Regieteam:</a:t>
            </a:r>
          </a:p>
          <a:p>
            <a:pPr marL="444500">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Rol: regie voeren over het ontwikkelproces Nieuwe Haven</a:t>
            </a:r>
          </a:p>
          <a:p>
            <a:pPr marL="444500">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Samenstelling: regisseur, communicatie adviseur, secretariële ondersteuning en tijdelijk een kwartiermaker</a:t>
            </a:r>
            <a:endParaRPr lang="nl-NL" altLang="nl-NL" sz="1800" b="1"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835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lang="nl-NL" altLang="nl-NL" sz="2400" b="1" dirty="0">
                <a:solidFill>
                  <a:prstClr val="black"/>
                </a:solidFill>
                <a:latin typeface="Calibri Light" panose="020F0302020204030204" pitchFamily="34" charset="0"/>
                <a:cs typeface="Calibri Light" panose="020F0302020204030204" pitchFamily="34" charset="0"/>
              </a:rPr>
              <a:t>4.2 ORGANISATIE EN ROLLEN </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a:bodyPr>
          <a:lstStyle/>
          <a:p>
            <a:pPr marL="0" indent="0">
              <a:spcBef>
                <a:spcPct val="0"/>
              </a:spcBef>
              <a:buNone/>
              <a:defRPr/>
            </a:pPr>
            <a:r>
              <a:rPr lang="nl-NL" altLang="nl-NL" sz="2400" b="1" dirty="0">
                <a:solidFill>
                  <a:prstClr val="black"/>
                </a:solidFill>
                <a:latin typeface="Calibri Light" panose="020F0302020204030204" pitchFamily="34" charset="0"/>
                <a:cs typeface="Calibri Light" panose="020F0302020204030204" pitchFamily="34" charset="0"/>
              </a:rPr>
              <a:t>Regisseur (havenstrateeg):</a:t>
            </a:r>
            <a:r>
              <a:rPr lang="nl-NL" altLang="nl-NL" sz="2400" dirty="0">
                <a:solidFill>
                  <a:prstClr val="black"/>
                </a:solidFill>
                <a:latin typeface="Calibri Light" panose="020F0302020204030204" pitchFamily="34" charset="0"/>
                <a:cs typeface="Calibri Light" panose="020F0302020204030204" pitchFamily="34" charset="0"/>
              </a:rPr>
              <a:t> </a:t>
            </a:r>
          </a:p>
          <a:p>
            <a:pPr marL="444500">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Rol: regie voeren op het ontwikkelproces:</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Rapporteert aan stuurgroep</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Functioneel leiding geven aan de rest van het regieteam</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Zorgen voor logica en verband is in de totale ontwikkeling </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Het organiseren en begeleiden van de stappen in het ontwikkelproces</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Programma- en agenda ontwikkeling en beheer</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Monitoring voortgang, resultaten en effecten</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Signaleren en (samen) oplossen van knelpunten</a:t>
            </a:r>
          </a:p>
          <a:p>
            <a:pPr marL="0" marR="0" lvl="0" indent="0" algn="l" defTabSz="914400" rtl="0" eaLnBrk="1" fontAlgn="auto" latinLnBrk="0" hangingPunct="1">
              <a:lnSpc>
                <a:spcPct val="90000"/>
              </a:lnSpc>
              <a:spcBef>
                <a:spcPct val="0"/>
              </a:spcBef>
              <a:spcAft>
                <a:spcPts val="0"/>
              </a:spcAft>
              <a:buClrTx/>
              <a:buSzTx/>
              <a:buNone/>
              <a:tabLst/>
              <a:defRPr/>
            </a:pPr>
            <a:endParaRPr lang="nl-NL" altLang="nl-NL" sz="1800" b="1" dirty="0">
              <a:solidFill>
                <a:prstClr val="black"/>
              </a:solidFill>
              <a:latin typeface="Calibri Light" panose="020F0302020204030204" pitchFamily="34" charset="0"/>
              <a:cs typeface="Calibri Light" panose="020F0302020204030204" pitchFamily="34" charset="0"/>
            </a:endParaRPr>
          </a:p>
          <a:p>
            <a:pPr marL="0" indent="0">
              <a:spcBef>
                <a:spcPct val="0"/>
              </a:spcBef>
              <a:buNone/>
              <a:defRPr/>
            </a:pPr>
            <a:r>
              <a:rPr lang="nl-NL" altLang="nl-NL" sz="2400" b="1" dirty="0">
                <a:solidFill>
                  <a:prstClr val="black"/>
                </a:solidFill>
                <a:latin typeface="Calibri Light" panose="020F0302020204030204" pitchFamily="34" charset="0"/>
                <a:cs typeface="Calibri Light" panose="020F0302020204030204" pitchFamily="34" charset="0"/>
              </a:rPr>
              <a:t>Communicatie adviseur:</a:t>
            </a:r>
            <a:r>
              <a:rPr lang="nl-NL" altLang="nl-NL" sz="2400" dirty="0">
                <a:solidFill>
                  <a:prstClr val="black"/>
                </a:solidFill>
                <a:latin typeface="Calibri Light" panose="020F0302020204030204" pitchFamily="34" charset="0"/>
                <a:cs typeface="Calibri Light" panose="020F0302020204030204" pitchFamily="34" charset="0"/>
              </a:rPr>
              <a:t> </a:t>
            </a:r>
          </a:p>
          <a:p>
            <a:pPr marL="444500">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Rol: strategische communicatie directe stakeholders en netwerk ontwikkelen en begeleiden:</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Rapporteert aan de regisseur</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Ontwikkeling en uitvoering thema profilering &amp; lobby, ontwikkelingen basisvoorzieningen communicatie (website, communicatiekalender e.d.) </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Verzorgen en begeleiden communicatie ontwikkelproces naar directe stakeholders</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Ondersteuning profilering en lobby andere thema’s</a:t>
            </a:r>
          </a:p>
          <a:p>
            <a:pPr marL="0" marR="0" lvl="0" indent="0" algn="l" defTabSz="914400" rtl="0" eaLnBrk="1" fontAlgn="auto" latinLnBrk="0" hangingPunct="1">
              <a:lnSpc>
                <a:spcPct val="90000"/>
              </a:lnSpc>
              <a:spcBef>
                <a:spcPct val="0"/>
              </a:spcBef>
              <a:spcAft>
                <a:spcPts val="0"/>
              </a:spcAft>
              <a:buClrTx/>
              <a:buSzTx/>
              <a:buNone/>
              <a:tabLst/>
              <a:defRPr/>
            </a:pPr>
            <a:endParaRPr lang="nl-NL" altLang="nl-NL" sz="1800" b="1" dirty="0">
              <a:solidFill>
                <a:prstClr val="black"/>
              </a:solidFill>
              <a:latin typeface="Calibri Light" panose="020F0302020204030204" pitchFamily="34" charset="0"/>
              <a:cs typeface="Calibri Light" panose="020F0302020204030204" pitchFamily="34" charset="0"/>
            </a:endParaRPr>
          </a:p>
          <a:p>
            <a:pPr marL="0" indent="0">
              <a:spcBef>
                <a:spcPct val="0"/>
              </a:spcBef>
              <a:buNone/>
              <a:defRPr/>
            </a:pPr>
            <a:r>
              <a:rPr lang="nl-NL" altLang="nl-NL" sz="2400" b="1" dirty="0">
                <a:solidFill>
                  <a:prstClr val="black"/>
                </a:solidFill>
                <a:latin typeface="Calibri Light" panose="020F0302020204030204" pitchFamily="34" charset="0"/>
                <a:cs typeface="Calibri Light" panose="020F0302020204030204" pitchFamily="34" charset="0"/>
              </a:rPr>
              <a:t>Secretariële ondersteuning:</a:t>
            </a:r>
            <a:r>
              <a:rPr lang="nl-NL" altLang="nl-NL" sz="2400" dirty="0">
                <a:solidFill>
                  <a:prstClr val="black"/>
                </a:solidFill>
                <a:latin typeface="Calibri Light" panose="020F0302020204030204" pitchFamily="34" charset="0"/>
                <a:cs typeface="Calibri Light" panose="020F0302020204030204" pitchFamily="34" charset="0"/>
              </a:rPr>
              <a:t> </a:t>
            </a:r>
          </a:p>
          <a:p>
            <a:pPr marL="444500">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Rol: planning, relatie- en informatiemanagement:</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Rapporteert aan de regisseur</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Informatie en NAW-gegevens centraal bijhouden en informatie op verzoek verzenden</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Organisatie en notulering vergaderingen stuurgroep en regieteam</a:t>
            </a:r>
            <a:endParaRPr lang="nl-NL" altLang="nl-NL" sz="1800"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463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lang="nl-NL" altLang="nl-NL" sz="2400" b="1" dirty="0">
                <a:solidFill>
                  <a:prstClr val="black"/>
                </a:solidFill>
                <a:latin typeface="Calibri Light" panose="020F0302020204030204" pitchFamily="34" charset="0"/>
                <a:cs typeface="Calibri Light" panose="020F0302020204030204" pitchFamily="34" charset="0"/>
              </a:rPr>
              <a:t>4.2 ORGANISATIE EN ROLLEN </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a:bodyPr>
          <a:lstStyle/>
          <a:p>
            <a:pPr marL="0" indent="0">
              <a:spcBef>
                <a:spcPct val="0"/>
              </a:spcBef>
              <a:buNone/>
              <a:defRPr/>
            </a:pPr>
            <a:r>
              <a:rPr lang="nl-NL" altLang="nl-NL" sz="2400" b="1" dirty="0">
                <a:solidFill>
                  <a:prstClr val="black"/>
                </a:solidFill>
                <a:latin typeface="Calibri Light" panose="020F0302020204030204" pitchFamily="34" charset="0"/>
                <a:cs typeface="Calibri Light" panose="020F0302020204030204" pitchFamily="34" charset="0"/>
              </a:rPr>
              <a:t>Kwartiermaker Nieuwe Haven (tijdelijke functie):</a:t>
            </a:r>
            <a:r>
              <a:rPr lang="nl-NL" altLang="nl-NL" sz="2400" dirty="0">
                <a:solidFill>
                  <a:prstClr val="black"/>
                </a:solidFill>
                <a:latin typeface="Calibri Light" panose="020F0302020204030204" pitchFamily="34" charset="0"/>
                <a:cs typeface="Calibri Light" panose="020F0302020204030204" pitchFamily="34" charset="0"/>
              </a:rPr>
              <a:t> </a:t>
            </a:r>
          </a:p>
          <a:p>
            <a:pPr marL="444500">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Rol: ondersteuning opbouw PPS-samenwerking en ontwikkeling ecosysteem:</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Rapporteert aan de stuurgroep</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Ontwikkelt de instrumenten</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Ondersteunt de regisseur (havenstrateeg) en de communicatie adviseur totdat de regie, communicatie en de samenwerking goed lopen</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Ondersteunt bij de ontwikkeling van goede ideeën tot concrete plannen</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Ondersteunt bij het aanboren van extra kennis, contacten, middelen en capaciteit e.d. (ontwikkeling ecosysteem). </a:t>
            </a:r>
          </a:p>
          <a:p>
            <a:pPr marL="0" marR="0" lvl="0" indent="0" algn="l" defTabSz="914400" rtl="0" eaLnBrk="1" fontAlgn="auto" latinLnBrk="0" hangingPunct="1">
              <a:lnSpc>
                <a:spcPct val="90000"/>
              </a:lnSpc>
              <a:spcBef>
                <a:spcPct val="0"/>
              </a:spcBef>
              <a:spcAft>
                <a:spcPts val="0"/>
              </a:spcAft>
              <a:buClrTx/>
              <a:buSzTx/>
              <a:buNone/>
              <a:tabLst/>
              <a:defRPr/>
            </a:pPr>
            <a:endParaRPr lang="nl-NL" altLang="nl-NL" sz="1800" b="1" dirty="0">
              <a:solidFill>
                <a:prstClr val="black"/>
              </a:solidFill>
              <a:latin typeface="Calibri Light" panose="020F0302020204030204" pitchFamily="34" charset="0"/>
              <a:cs typeface="Calibri Light" panose="020F0302020204030204" pitchFamily="34" charset="0"/>
            </a:endParaRPr>
          </a:p>
          <a:p>
            <a:pPr marL="0" indent="0">
              <a:spcBef>
                <a:spcPct val="0"/>
              </a:spcBef>
              <a:buNone/>
              <a:defRPr/>
            </a:pPr>
            <a:r>
              <a:rPr lang="nl-NL" altLang="nl-NL" sz="2400" b="1" dirty="0">
                <a:solidFill>
                  <a:prstClr val="black"/>
                </a:solidFill>
                <a:latin typeface="Calibri Light" panose="020F0302020204030204" pitchFamily="34" charset="0"/>
                <a:cs typeface="Calibri Light" panose="020F0302020204030204" pitchFamily="34" charset="0"/>
              </a:rPr>
              <a:t>Projecttrekkers:</a:t>
            </a:r>
            <a:r>
              <a:rPr lang="nl-NL" altLang="nl-NL" sz="2400" dirty="0">
                <a:solidFill>
                  <a:prstClr val="black"/>
                </a:solidFill>
                <a:latin typeface="Calibri Light" panose="020F0302020204030204" pitchFamily="34" charset="0"/>
                <a:cs typeface="Calibri Light" panose="020F0302020204030204" pitchFamily="34" charset="0"/>
              </a:rPr>
              <a:t> </a:t>
            </a:r>
          </a:p>
          <a:p>
            <a:pPr marL="444500">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Rol: leiding geven aan de uitvoering van het project en het team</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Inzet op verzoek van de regisseur en in overleg met de leidinggevende in de organisatie</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Rapporteert tijdens het project aan de regisseur</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Maandelijks overleg met het regieteam en andere projectleiders om ervoor te zorgen dat projecten goed op elkaar aansluiten</a:t>
            </a:r>
          </a:p>
          <a:p>
            <a:pPr marL="0" marR="0" lvl="0" indent="0" algn="l" defTabSz="914400" rtl="0" eaLnBrk="1" fontAlgn="auto" latinLnBrk="0" hangingPunct="1">
              <a:lnSpc>
                <a:spcPct val="90000"/>
              </a:lnSpc>
              <a:spcBef>
                <a:spcPct val="0"/>
              </a:spcBef>
              <a:spcAft>
                <a:spcPts val="0"/>
              </a:spcAft>
              <a:buClrTx/>
              <a:buSzTx/>
              <a:buNone/>
              <a:tabLst/>
              <a:defRPr/>
            </a:pPr>
            <a:endParaRPr lang="nl-NL" altLang="nl-NL" sz="1800" b="1" dirty="0">
              <a:solidFill>
                <a:prstClr val="black"/>
              </a:solidFill>
              <a:latin typeface="Calibri Light" panose="020F0302020204030204" pitchFamily="34" charset="0"/>
              <a:cs typeface="Calibri Light" panose="020F0302020204030204" pitchFamily="34" charset="0"/>
            </a:endParaRPr>
          </a:p>
          <a:p>
            <a:pPr marL="0" indent="0">
              <a:spcBef>
                <a:spcPct val="0"/>
              </a:spcBef>
              <a:buNone/>
              <a:defRPr/>
            </a:pPr>
            <a:r>
              <a:rPr lang="nl-NL" altLang="nl-NL" sz="2400" b="1" dirty="0">
                <a:solidFill>
                  <a:prstClr val="black"/>
                </a:solidFill>
                <a:latin typeface="Calibri Light" panose="020F0302020204030204" pitchFamily="34" charset="0"/>
                <a:cs typeface="Calibri Light" panose="020F0302020204030204" pitchFamily="34" charset="0"/>
              </a:rPr>
              <a:t>Projectteams:</a:t>
            </a:r>
            <a:r>
              <a:rPr lang="nl-NL" altLang="nl-NL" sz="2400" dirty="0">
                <a:solidFill>
                  <a:prstClr val="black"/>
                </a:solidFill>
                <a:latin typeface="Calibri Light" panose="020F0302020204030204" pitchFamily="34" charset="0"/>
                <a:cs typeface="Calibri Light" panose="020F0302020204030204" pitchFamily="34" charset="0"/>
              </a:rPr>
              <a:t> </a:t>
            </a:r>
          </a:p>
          <a:p>
            <a:pPr marL="444500">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Rol: uitvoeren projecten en activiteiten</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Inzet op verzoek van de regisseur en projectleider in overleg met de leidinggevende in de organisatie</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Discipline (kennisgebied) en samenstelling team afhankelijk van de opgave</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Rapporteert tijden het project aan de projectleider</a:t>
            </a:r>
          </a:p>
          <a:p>
            <a:pPr marL="901700" lvl="1">
              <a:spcBef>
                <a:spcPct val="0"/>
              </a:spcBef>
              <a:buFontTx/>
              <a:buChar char="-"/>
              <a:defRPr/>
            </a:pPr>
            <a:r>
              <a:rPr lang="nl-NL" altLang="nl-NL" sz="1400" dirty="0">
                <a:solidFill>
                  <a:prstClr val="black"/>
                </a:solidFill>
                <a:latin typeface="Calibri Light" panose="020F0302020204030204" pitchFamily="34" charset="0"/>
                <a:cs typeface="Calibri Light" panose="020F0302020204030204" pitchFamily="34" charset="0"/>
              </a:rPr>
              <a:t>Periodiek overleg (tenminste maandelijks) met de projectleider om ervoor te zorgen dat er voortgang is</a:t>
            </a:r>
          </a:p>
          <a:p>
            <a:pPr marL="0" marR="0" lvl="0" indent="0" algn="l" defTabSz="914400" rtl="0" eaLnBrk="1" fontAlgn="auto" latinLnBrk="0" hangingPunct="1">
              <a:lnSpc>
                <a:spcPct val="90000"/>
              </a:lnSpc>
              <a:spcBef>
                <a:spcPct val="0"/>
              </a:spcBef>
              <a:spcAft>
                <a:spcPts val="0"/>
              </a:spcAft>
              <a:buClrTx/>
              <a:buSzTx/>
              <a:buNone/>
              <a:tabLst/>
              <a:defRPr/>
            </a:pPr>
            <a:endParaRPr lang="nl-NL" altLang="nl-NL" sz="1800" b="1"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36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pPr marL="0" indent="0">
              <a:spcBef>
                <a:spcPct val="0"/>
              </a:spcBef>
              <a:buNone/>
              <a:defRPr/>
            </a:pPr>
            <a:r>
              <a:rPr lang="nl-NL" altLang="nl-NL" sz="2400" b="1" dirty="0">
                <a:solidFill>
                  <a:prstClr val="black"/>
                </a:solidFill>
                <a:latin typeface="Calibri Light" panose="020F0302020204030204" pitchFamily="34" charset="0"/>
                <a:cs typeface="Calibri Light" panose="020F0302020204030204" pitchFamily="34" charset="0"/>
              </a:rPr>
              <a:t>4</a:t>
            </a:r>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.3 INSTRUMENTEN</a:t>
            </a:r>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a:bodyPr>
          <a:lstStyle/>
          <a:p>
            <a:pPr marL="0" indent="0">
              <a:spcBef>
                <a:spcPct val="0"/>
              </a:spcBef>
              <a:buNone/>
              <a:defRPr/>
            </a:pPr>
            <a:r>
              <a:rPr lang="nl-NL" altLang="nl-NL" sz="2000" dirty="0">
                <a:solidFill>
                  <a:prstClr val="black"/>
                </a:solidFill>
                <a:latin typeface="Calibri Light" panose="020F0302020204030204" pitchFamily="34" charset="0"/>
                <a:cs typeface="Calibri Light" panose="020F0302020204030204" pitchFamily="34" charset="0"/>
              </a:rPr>
              <a:t>Om het ontwikkelproces goed te kunnen doorlopen is een aantal instrumenten genoemd, die deels al zijn ontwikkeld: </a:t>
            </a:r>
          </a:p>
          <a:p>
            <a:pPr marL="914400" lvl="1" indent="-457200">
              <a:spcBef>
                <a:spcPct val="0"/>
              </a:spcBef>
              <a:buAutoNum type="arabicPeriod"/>
              <a:defRPr/>
            </a:pPr>
            <a:r>
              <a:rPr kumimoji="0" lang="nl-NL" altLang="nl-NL" sz="18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Inhoudelijk afwegingskader = zie hoofdstuk 3. Naarmate de ontwikkeling vordert worden de proposities en daarmee het inhoudelijke afwegingskader steeds scherper. </a:t>
            </a:r>
          </a:p>
          <a:p>
            <a:pPr marL="914400" lvl="1" indent="-457200">
              <a:spcBef>
                <a:spcPct val="0"/>
              </a:spcBef>
              <a:buAutoNum type="arabicPeriod"/>
              <a:defRPr/>
            </a:pPr>
            <a:r>
              <a:rPr kumimoji="0" lang="nl-NL" altLang="nl-NL" sz="18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Ecosysteem maritiem en energie. Naarmate ontwikkelingen vorderen en het netwerk wordt ontwikkeld, wordt dit ecosysteem aangevuld en bijgewerkt. </a:t>
            </a:r>
          </a:p>
          <a:p>
            <a:pPr marL="914400" lvl="1" indent="-457200">
              <a:spcBef>
                <a:spcPct val="0"/>
              </a:spcBef>
              <a:buAutoNum type="arabicPeriod"/>
              <a:defRPr/>
            </a:pPr>
            <a:r>
              <a:rPr kumimoji="0" lang="nl-NL" altLang="nl-NL" sz="18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Conceptagenda en uitvoeringsagenda, deze invullen op basis van het implementatieplan en in overleg met de projectleiders.</a:t>
            </a:r>
          </a:p>
          <a:p>
            <a:pPr marL="914400" lvl="1" indent="-457200">
              <a:spcBef>
                <a:spcPct val="0"/>
              </a:spcBef>
              <a:buAutoNum type="arabicPeriod"/>
              <a:defRPr/>
            </a:pPr>
            <a:r>
              <a:rPr kumimoji="0" lang="nl-NL" altLang="nl-NL" sz="18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Format maatschappelijk businessplan: nog uitwerken</a:t>
            </a:r>
          </a:p>
          <a:p>
            <a:pPr marL="914400" lvl="1" indent="-457200">
              <a:spcBef>
                <a:spcPct val="0"/>
              </a:spcBef>
              <a:buAutoNum type="arabicPeriod"/>
              <a:defRPr/>
            </a:pPr>
            <a:r>
              <a:rPr kumimoji="0" lang="nl-NL" altLang="nl-NL" sz="18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Format voortgangsrapportage: stoplichten overzicht + paragraaf toelichting voortgang per project, op basis van de concept- en uitvoeringsagenda, zodat voor iedereen in één opslag helder is wat de status is van de verschillende ontwikkelingen</a:t>
            </a:r>
          </a:p>
          <a:p>
            <a:pPr marL="914400" lvl="1" indent="-457200">
              <a:spcBef>
                <a:spcPct val="0"/>
              </a:spcBef>
              <a:buAutoNum type="arabicPeriod"/>
              <a:defRPr/>
            </a:pPr>
            <a:r>
              <a:rPr kumimoji="0" lang="nl-NL" altLang="nl-NL" sz="18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Monitor resultaten en effecten met kwalitatieve en kwantitatieve parameters, nog uitwerken. </a:t>
            </a:r>
          </a:p>
          <a:p>
            <a:pPr marL="457200" lvl="1" indent="0">
              <a:spcBef>
                <a:spcPct val="0"/>
              </a:spcBef>
              <a:buNone/>
              <a:defRPr/>
            </a:pPr>
            <a:endParaRPr kumimoji="0" lang="nl-NL" altLang="nl-NL"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90000"/>
              </a:lnSpc>
              <a:spcBef>
                <a:spcPct val="0"/>
              </a:spcBef>
              <a:spcAft>
                <a:spcPts val="0"/>
              </a:spcAft>
              <a:buClrTx/>
              <a:buSzTx/>
              <a:buNone/>
              <a:tabLst/>
              <a:defRPr/>
            </a:pPr>
            <a:endParaRPr lang="nl-NL" altLang="nl-NL" sz="1800" b="1"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232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lang="nl-NL" altLang="nl-NL" sz="3200" b="1" dirty="0">
                <a:solidFill>
                  <a:prstClr val="black"/>
                </a:solidFill>
                <a:latin typeface="Calibri Light" panose="020F0302020204030204" pitchFamily="34" charset="0"/>
                <a:cs typeface="Calibri Light" panose="020F0302020204030204" pitchFamily="34" charset="0"/>
              </a:rPr>
              <a:t>1. AANLEIDING</a:t>
            </a:r>
            <a:endParaRPr lang="nl-NL" sz="32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171123"/>
          </a:xfrm>
        </p:spPr>
        <p:txBody>
          <a:bodyPr/>
          <a:lstStyle/>
          <a:p>
            <a:pPr>
              <a:spcBef>
                <a:spcPct val="0"/>
              </a:spcBef>
              <a:buFontTx/>
              <a:buChar char="-"/>
              <a:defRPr/>
            </a:pPr>
            <a:r>
              <a:rPr kumimoji="0" lang="nl-NL" altLang="nl-NL" sz="20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Visie Nieuwe Haven Arnhem</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Projectgroep Nieuwe Haven (ondernemers en gemeente)</a:t>
            </a:r>
          </a:p>
          <a:p>
            <a:pPr>
              <a:spcBef>
                <a:spcPct val="0"/>
              </a:spcBef>
              <a:buFontTx/>
              <a:buChar char="-"/>
              <a:defRPr/>
            </a:pPr>
            <a:r>
              <a:rPr kumimoji="0" lang="nl-NL" altLang="nl-NL" sz="20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Interne projectgroep gemeen</a:t>
            </a:r>
            <a:r>
              <a:rPr lang="nl-NL" altLang="nl-NL" sz="2000" dirty="0">
                <a:solidFill>
                  <a:prstClr val="black"/>
                </a:solidFill>
                <a:latin typeface="Calibri Light" panose="020F0302020204030204" pitchFamily="34" charset="0"/>
                <a:cs typeface="Calibri Light" panose="020F0302020204030204" pitchFamily="34" charset="0"/>
              </a:rPr>
              <a:t>te</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Wens: samen voortgang maken + gestructureerd samenwerken (PPS)</a:t>
            </a:r>
          </a:p>
          <a:p>
            <a:pPr>
              <a:spcBef>
                <a:spcPct val="0"/>
              </a:spcBef>
              <a:buFontTx/>
              <a:buChar char="-"/>
              <a:defRPr/>
            </a:pPr>
            <a:endParaRPr lang="nl-NL" altLang="nl-NL" sz="2000" dirty="0">
              <a:solidFill>
                <a:prstClr val="black"/>
              </a:solidFill>
              <a:latin typeface="Calibri Light" panose="020F0302020204030204" pitchFamily="34" charset="0"/>
              <a:cs typeface="Calibri Light" panose="020F0302020204030204" pitchFamily="34" charset="0"/>
            </a:endParaRPr>
          </a:p>
          <a:p>
            <a:pPr>
              <a:spcBef>
                <a:spcPct val="0"/>
              </a:spcBef>
              <a:buFontTx/>
              <a:buChar char="-"/>
              <a:defRPr/>
            </a:pPr>
            <a:r>
              <a:rPr kumimoji="0" lang="nl-NL" altLang="nl-NL" sz="20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Constatering interne bijeenkomst gemeente 1 september: strategisch kader en regie nodig t.b.v. richting, sturing, afbakening rollen en verantwoordelijkheden en sturing. </a:t>
            </a: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388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lang="nl-NL" altLang="nl-NL" sz="3200" b="1" dirty="0">
                <a:solidFill>
                  <a:prstClr val="black"/>
                </a:solidFill>
                <a:latin typeface="Calibri Light" panose="020F0302020204030204" pitchFamily="34" charset="0"/>
                <a:cs typeface="Calibri Light" panose="020F0302020204030204" pitchFamily="34" charset="0"/>
              </a:rPr>
              <a:t>2. WAT IS HET?</a:t>
            </a:r>
            <a:endParaRPr lang="nl-NL" sz="32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171123"/>
          </a:xfrm>
        </p:spPr>
        <p:txBody>
          <a:bodyPr>
            <a:normAutofit lnSpcReduction="10000"/>
          </a:body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lang="nl-NL" altLang="nl-NL" sz="2400" b="1" dirty="0">
                <a:solidFill>
                  <a:prstClr val="black"/>
                </a:solidFill>
                <a:latin typeface="Calibri Light" panose="020F0302020204030204" pitchFamily="34" charset="0"/>
                <a:cs typeface="Calibri Light" panose="020F0302020204030204" pitchFamily="34" charset="0"/>
              </a:rPr>
              <a:t>2</a:t>
            </a:r>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.1 WAT IS EEN STRATEGISCH KADER?</a:t>
            </a:r>
          </a:p>
          <a:p>
            <a:pPr>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Een strategisch kader is e</a:t>
            </a:r>
            <a:r>
              <a:rPr kumimoji="0" lang="nl-NL" alt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set aan afspraken op inhoud (doelstellingen en activiteiten), proces en organisatie om:</a:t>
            </a:r>
          </a:p>
          <a:p>
            <a:pPr marL="800100" lvl="1" indent="-342900">
              <a:spcBef>
                <a:spcPct val="0"/>
              </a:spcBef>
              <a:buFont typeface="Arial" panose="020B0604020202020204" pitchFamily="34" charset="0"/>
              <a:buAutoNum type="alphaLcPeriod"/>
              <a:defRPr/>
            </a:pPr>
            <a:r>
              <a:rPr lang="nl-NL" altLang="nl-NL" sz="1600" dirty="0">
                <a:solidFill>
                  <a:prstClr val="black"/>
                </a:solidFill>
                <a:latin typeface="Calibri Light" panose="020F0302020204030204" pitchFamily="34" charset="0"/>
                <a:cs typeface="Calibri Light" panose="020F0302020204030204" pitchFamily="34" charset="0"/>
              </a:rPr>
              <a:t>S</a:t>
            </a:r>
            <a:r>
              <a:rPr kumimoji="0" lang="nl-NL" altLang="nl-NL" sz="16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amen strategische sturing en uitvoering te geven aan complexe trajecten, zoals de realisatie van de visie Nieuwe Haven </a:t>
            </a:r>
          </a:p>
          <a:p>
            <a:pPr marL="800100" lvl="1" indent="-342900">
              <a:spcBef>
                <a:spcPct val="0"/>
              </a:spcBef>
              <a:buFont typeface="Arial" panose="020B0604020202020204" pitchFamily="34" charset="0"/>
              <a:buAutoNum type="alphaLcPeriod"/>
              <a:defRPr/>
            </a:pPr>
            <a:r>
              <a:rPr kumimoji="0" lang="nl-NL" altLang="nl-NL" sz="16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Het netwerk (ecosysteem) en strategische samenwerking te ontwikkelen om nieuwe kennis, aanpak, middelen en netwerken aan te boren, die nodig zijn om gewenste resultaten en effecten te bereiken. </a:t>
            </a:r>
          </a:p>
          <a:p>
            <a:pPr marR="0" lvl="0" algn="l" defTabSz="914400" rtl="0" eaLnBrk="1" fontAlgn="auto" latinLnBrk="0" hangingPunct="1">
              <a:lnSpc>
                <a:spcPct val="90000"/>
              </a:lnSpc>
              <a:spcBef>
                <a:spcPct val="0"/>
              </a:spcBef>
              <a:spcAft>
                <a:spcPts val="0"/>
              </a:spcAft>
              <a:buClrTx/>
              <a:buSzTx/>
              <a:buFontTx/>
              <a:buChar char="-"/>
              <a:tabLst/>
              <a:defRPr/>
            </a:pPr>
            <a:r>
              <a:rPr lang="nl-NL" altLang="nl-NL" sz="1800" dirty="0">
                <a:solidFill>
                  <a:prstClr val="black"/>
                </a:solidFill>
                <a:latin typeface="Calibri Light" panose="020F0302020204030204" pitchFamily="34" charset="0"/>
                <a:cs typeface="Calibri Light" panose="020F0302020204030204" pitchFamily="34" charset="0"/>
              </a:rPr>
              <a:t>Het wordt opgesteld in samenspraak met de stakeholders en vastgesteld door de Stuurgroep Nieuwe Haven.</a:t>
            </a:r>
          </a:p>
          <a:p>
            <a:pPr marL="0" marR="0" lvl="0" indent="0" algn="l" defTabSz="914400" rtl="0" eaLnBrk="1" fontAlgn="auto" latinLnBrk="0" hangingPunct="1">
              <a:lnSpc>
                <a:spcPct val="90000"/>
              </a:lnSpc>
              <a:spcBef>
                <a:spcPct val="0"/>
              </a:spcBef>
              <a:spcAft>
                <a:spcPts val="0"/>
              </a:spcAft>
              <a:buClrTx/>
              <a:buSzTx/>
              <a:buNone/>
              <a:tabLst/>
              <a:defRPr/>
            </a:pPr>
            <a:endParaRPr lang="nl-NL" altLang="nl-NL" sz="2000" dirty="0">
              <a:solidFill>
                <a:prstClr val="black"/>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lang="nl-NL" altLang="nl-NL" sz="2400" b="1" dirty="0">
                <a:solidFill>
                  <a:prstClr val="black"/>
                </a:solidFill>
                <a:latin typeface="Calibri Light" panose="020F0302020204030204" pitchFamily="34" charset="0"/>
                <a:cs typeface="Calibri Light" panose="020F0302020204030204" pitchFamily="34" charset="0"/>
              </a:rPr>
              <a:t>2</a:t>
            </a:r>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.2 WAT IS REGIE?</a:t>
            </a:r>
          </a:p>
          <a:p>
            <a:pPr>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Regie geeft richting en sturing, houdt overzicht over alle ontwikkelingen, die nodig zijn om de visie Nieuwe Haven te realiseren en verzorgt de communicatie met de spelers in het proces en met de stakeholders. Regie zorgt ervoor dat verschillende organisaties gestructureerd samenwerken, dat de rollen helder zijn en het ontwikkelproces en de projecten en activiteiten, die door verschillende organisaties moeten worden uitgevoerd, goed op elkaar aansluiten en dat betrokkenen op de hoogte blijven. </a:t>
            </a:r>
          </a:p>
          <a:p>
            <a:pPr>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Regie is complementair (aanvullend) aan bestaande organisaties en neemt dus geen rollen / verantwoordelijkheden/ bevoegdheden van anderen over. Maar zij zorgt er wel voor dat deze in de juiste volgorde uit worden gevoerd.  </a:t>
            </a:r>
          </a:p>
          <a:p>
            <a:pPr>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Om regie te kunnen voeren zijn een regie organisatie, een ontwikkelproces en instrumenten nodig. Tevens moeten verantwoordelijkheden en rollen van alle spelers in het ontwikkelproces helder worden afgebakend. Wie dat moeten zijn wordt door de inhoud (opgave en de doelstellingen) bepaald. </a:t>
            </a: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03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lang="nl-NL" altLang="nl-NL" sz="3200" b="1" dirty="0">
                <a:solidFill>
                  <a:prstClr val="black"/>
                </a:solidFill>
                <a:latin typeface="Calibri Light" panose="020F0302020204030204" pitchFamily="34" charset="0"/>
                <a:cs typeface="Calibri Light" panose="020F0302020204030204" pitchFamily="34" charset="0"/>
              </a:rPr>
              <a:t>3. INHOUDELIJK KADER</a:t>
            </a:r>
            <a:endParaRPr lang="nl-NL" sz="32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171123"/>
          </a:xfrm>
        </p:spPr>
        <p:txBody>
          <a:bodyPr>
            <a:normAutofit fontScale="92500" lnSpcReduction="10000"/>
          </a:bodyPr>
          <a:lstStyle/>
          <a:p>
            <a:pPr marL="0" marR="0" lvl="0" indent="0" algn="l" defTabSz="914400" rtl="0" eaLnBrk="1" fontAlgn="auto" latinLnBrk="0" hangingPunct="1">
              <a:lnSpc>
                <a:spcPct val="90000"/>
              </a:lnSpc>
              <a:spcBef>
                <a:spcPct val="0"/>
              </a:spcBef>
              <a:spcAft>
                <a:spcPts val="0"/>
              </a:spcAft>
              <a:buClrTx/>
              <a:buSzTx/>
              <a:buNone/>
              <a:tabLst/>
              <a:defRPr/>
            </a:pPr>
            <a:r>
              <a:rPr lang="nl-NL" altLang="nl-NL" sz="2400" dirty="0">
                <a:solidFill>
                  <a:prstClr val="black"/>
                </a:solidFill>
                <a:latin typeface="Calibri Light" panose="020F0302020204030204" pitchFamily="34" charset="0"/>
                <a:cs typeface="Calibri Light" panose="020F0302020204030204" pitchFamily="34" charset="0"/>
              </a:rPr>
              <a:t>4 Thema’s:</a:t>
            </a:r>
          </a:p>
          <a:p>
            <a:pPr marR="0" lvl="0" algn="l" defTabSz="914400" rtl="0" eaLnBrk="1" fontAlgn="auto" latinLnBrk="0" hangingPunct="1">
              <a:lnSpc>
                <a:spcPct val="90000"/>
              </a:lnSpc>
              <a:spcBef>
                <a:spcPct val="0"/>
              </a:spcBef>
              <a:spcAft>
                <a:spcPts val="0"/>
              </a:spcAft>
              <a:buClrTx/>
              <a:buSzTx/>
              <a:buFontTx/>
              <a:buChar char="-"/>
              <a:tabLst/>
              <a:defRPr/>
            </a:pPr>
            <a:endParaRPr lang="nl-NL" altLang="nl-NL" sz="2000" dirty="0">
              <a:solidFill>
                <a:prstClr val="black"/>
              </a:solidFill>
              <a:latin typeface="Calibri Light" panose="020F0302020204030204" pitchFamily="34" charset="0"/>
              <a:cs typeface="Calibri Light" panose="020F0302020204030204" pitchFamily="34" charset="0"/>
            </a:endParaRPr>
          </a:p>
          <a:p>
            <a:pPr marL="457200" indent="-457200">
              <a:spcBef>
                <a:spcPct val="0"/>
              </a:spcBef>
              <a:buFont typeface="+mj-lt"/>
              <a:buAutoNum type="arabicPeriod"/>
              <a:defRPr/>
            </a:pPr>
            <a:r>
              <a:rPr lang="nl-NL" altLang="nl-NL" sz="2400" dirty="0">
                <a:solidFill>
                  <a:prstClr val="black"/>
                </a:solidFill>
                <a:latin typeface="Calibri Light" panose="020F0302020204030204" pitchFamily="34" charset="0"/>
                <a:cs typeface="Calibri Light" panose="020F0302020204030204" pitchFamily="34" charset="0"/>
              </a:rPr>
              <a:t>Ruimte &amp; bereikbaarheid: </a:t>
            </a:r>
          </a:p>
          <a:p>
            <a:pPr lvl="1">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Fysieke functies, plek en (toekomstig) eigenaar / beheerder</a:t>
            </a:r>
          </a:p>
          <a:p>
            <a:pPr lvl="1">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Betrokken organisaties: klanten, eigenaren, gebruikers, beheerders en ontwikkelaars (gemeente / ondernemers) </a:t>
            </a:r>
          </a:p>
          <a:p>
            <a:pPr lvl="2">
              <a:spcBef>
                <a:spcPct val="0"/>
              </a:spcBef>
              <a:buFontTx/>
              <a:buChar char="-"/>
              <a:defRPr/>
            </a:pPr>
            <a:endParaRPr lang="nl-NL" altLang="nl-NL" sz="1600" dirty="0">
              <a:solidFill>
                <a:prstClr val="black"/>
              </a:solidFill>
              <a:latin typeface="Calibri Light" panose="020F0302020204030204" pitchFamily="34" charset="0"/>
              <a:cs typeface="Calibri Light" panose="020F0302020204030204" pitchFamily="34" charset="0"/>
            </a:endParaRPr>
          </a:p>
          <a:p>
            <a:pPr marL="457200" indent="-457200">
              <a:spcBef>
                <a:spcPct val="0"/>
              </a:spcBef>
              <a:buFont typeface="+mj-lt"/>
              <a:buAutoNum type="arabicPeriod"/>
              <a:defRPr/>
            </a:pPr>
            <a:r>
              <a:rPr lang="nl-NL" altLang="nl-NL" sz="2400" dirty="0">
                <a:solidFill>
                  <a:prstClr val="black"/>
                </a:solidFill>
                <a:latin typeface="Calibri Light" panose="020F0302020204030204" pitchFamily="34" charset="0"/>
                <a:cs typeface="Calibri Light" panose="020F0302020204030204" pitchFamily="34" charset="0"/>
              </a:rPr>
              <a:t>Onderwijs &amp; arbeidsmarkt:</a:t>
            </a:r>
          </a:p>
          <a:p>
            <a:pPr lvl="1">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Personeel, onderwijs en arbeidsmarkt</a:t>
            </a:r>
          </a:p>
          <a:p>
            <a:pPr lvl="1">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Betrokken organisaties: (potentiële) werknemers, ondernemers, onderwijsinstellingen, (regionaal) werkbedrijf en ontwikkelaars (Groene Metropoolregio)</a:t>
            </a:r>
          </a:p>
          <a:p>
            <a:pPr lvl="2">
              <a:spcBef>
                <a:spcPct val="0"/>
              </a:spcBef>
              <a:buFontTx/>
              <a:buChar char="-"/>
              <a:defRPr/>
            </a:pPr>
            <a:endParaRPr lang="nl-NL" altLang="nl-NL" sz="1600" dirty="0">
              <a:solidFill>
                <a:prstClr val="black"/>
              </a:solidFill>
              <a:latin typeface="Calibri Light" panose="020F0302020204030204" pitchFamily="34" charset="0"/>
              <a:cs typeface="Calibri Light" panose="020F0302020204030204" pitchFamily="34" charset="0"/>
            </a:endParaRPr>
          </a:p>
          <a:p>
            <a:pPr marL="457200" indent="-457200">
              <a:spcBef>
                <a:spcPct val="0"/>
              </a:spcBef>
              <a:buFont typeface="+mj-lt"/>
              <a:buAutoNum type="arabicPeriod"/>
              <a:defRPr/>
            </a:pPr>
            <a:r>
              <a:rPr lang="nl-NL" altLang="nl-NL" sz="2400" dirty="0">
                <a:solidFill>
                  <a:prstClr val="black"/>
                </a:solidFill>
                <a:latin typeface="Calibri Light" panose="020F0302020204030204" pitchFamily="34" charset="0"/>
                <a:cs typeface="Calibri Light" panose="020F0302020204030204" pitchFamily="34" charset="0"/>
              </a:rPr>
              <a:t>Innovatie &amp; energie:</a:t>
            </a:r>
          </a:p>
          <a:p>
            <a:pPr lvl="1">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Toepassing innovaties en de verbinding / samenwerking maritiem en energie</a:t>
            </a:r>
          </a:p>
          <a:p>
            <a:pPr lvl="1">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Betrokken organisaties: (toekomstige) klanten, ondernemers, kennis- en innovatieontwikkelaars</a:t>
            </a:r>
          </a:p>
          <a:p>
            <a:pPr lvl="2">
              <a:spcBef>
                <a:spcPct val="0"/>
              </a:spcBef>
              <a:buFontTx/>
              <a:buChar char="-"/>
              <a:defRPr/>
            </a:pPr>
            <a:endParaRPr lang="nl-NL" altLang="nl-NL" sz="1600" dirty="0">
              <a:solidFill>
                <a:prstClr val="black"/>
              </a:solidFill>
              <a:latin typeface="Calibri Light" panose="020F0302020204030204" pitchFamily="34" charset="0"/>
              <a:cs typeface="Calibri Light" panose="020F0302020204030204" pitchFamily="34" charset="0"/>
            </a:endParaRPr>
          </a:p>
          <a:p>
            <a:pPr marL="457200" indent="-457200">
              <a:spcBef>
                <a:spcPct val="0"/>
              </a:spcBef>
              <a:buFont typeface="+mj-lt"/>
              <a:buAutoNum type="arabicPeriod"/>
              <a:defRPr/>
            </a:pPr>
            <a:r>
              <a:rPr lang="nl-NL" altLang="nl-NL" sz="2400" dirty="0">
                <a:solidFill>
                  <a:prstClr val="black"/>
                </a:solidFill>
                <a:latin typeface="Calibri Light" panose="020F0302020204030204" pitchFamily="34" charset="0"/>
                <a:cs typeface="Calibri Light" panose="020F0302020204030204" pitchFamily="34" charset="0"/>
              </a:rPr>
              <a:t>Profilering &amp; lobby</a:t>
            </a:r>
          </a:p>
          <a:p>
            <a:pPr lvl="1">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Doelgroepen, ontwikkeling netwerk (ecosysteem) en strategische samenwerking</a:t>
            </a:r>
          </a:p>
          <a:p>
            <a:pPr lvl="1">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Betrokken organisaties: ecosysteem, alle belanghebbenden uit de verschillende thema’s, netwerk- en communicatiepartners</a:t>
            </a:r>
          </a:p>
          <a:p>
            <a:pPr marR="0" lvl="0" algn="l" defTabSz="914400" rtl="0" eaLnBrk="1" fontAlgn="auto" latinLnBrk="0" hangingPunct="1">
              <a:lnSpc>
                <a:spcPct val="90000"/>
              </a:lnSpc>
              <a:spcBef>
                <a:spcPct val="0"/>
              </a:spcBef>
              <a:spcAft>
                <a:spcPts val="0"/>
              </a:spcAft>
              <a:buClrTx/>
              <a:buSzTx/>
              <a:buFontTx/>
              <a:buChar char="-"/>
              <a:tabLst/>
              <a:defRPr/>
            </a:pPr>
            <a:endParaRPr lang="nl-NL" altLang="nl-NL" sz="1800"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3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lang="nl-NL" altLang="nl-NL" sz="2400" b="1" dirty="0">
                <a:solidFill>
                  <a:prstClr val="black"/>
                </a:solidFill>
                <a:latin typeface="Calibri Light" panose="020F0302020204030204" pitchFamily="34" charset="0"/>
                <a:cs typeface="Calibri Light" panose="020F0302020204030204" pitchFamily="34" charset="0"/>
              </a:rPr>
              <a:t>3.1 VISIE, THEMA’S EN DOELSTELLINGEN</a:t>
            </a:r>
            <a:endParaRPr lang="nl-NL" sz="2400" b="1" dirty="0"/>
          </a:p>
        </p:txBody>
      </p:sp>
      <p:pic>
        <p:nvPicPr>
          <p:cNvPr id="6" name="Afbeelding 5">
            <a:extLst>
              <a:ext uri="{FF2B5EF4-FFF2-40B4-BE49-F238E27FC236}">
                <a16:creationId xmlns:a16="http://schemas.microsoft.com/office/drawing/2014/main" id="{71ED3507-7CFB-569A-2F31-CAECEB634B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998" y="1596852"/>
            <a:ext cx="4143923" cy="3940515"/>
          </a:xfrm>
          <a:prstGeom prst="rect">
            <a:avLst/>
          </a:prstGeom>
          <a:effectLst>
            <a:outerShdw blurRad="50800" dist="38100" dir="2700000" algn="tl" rotWithShape="0">
              <a:prstClr val="black">
                <a:alpha val="40000"/>
              </a:prstClr>
            </a:outerShdw>
          </a:effectLst>
        </p:spPr>
      </p:pic>
      <p:sp>
        <p:nvSpPr>
          <p:cNvPr id="7" name="Ovaal 6">
            <a:extLst>
              <a:ext uri="{FF2B5EF4-FFF2-40B4-BE49-F238E27FC236}">
                <a16:creationId xmlns:a16="http://schemas.microsoft.com/office/drawing/2014/main" id="{86469547-86EE-4956-0AD7-3CC521365F2D}"/>
              </a:ext>
            </a:extLst>
          </p:cNvPr>
          <p:cNvSpPr>
            <a:spLocks noChangeAspect="1"/>
          </p:cNvSpPr>
          <p:nvPr/>
        </p:nvSpPr>
        <p:spPr>
          <a:xfrm>
            <a:off x="3616960" y="1142680"/>
            <a:ext cx="5040000" cy="5040000"/>
          </a:xfrm>
          <a:prstGeom prst="ellipse">
            <a:avLst/>
          </a:prstGeom>
          <a:noFill/>
          <a:ln w="222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a:extLst>
              <a:ext uri="{FF2B5EF4-FFF2-40B4-BE49-F238E27FC236}">
                <a16:creationId xmlns:a16="http://schemas.microsoft.com/office/drawing/2014/main" id="{51DC6C5E-5262-F7EB-096F-953BC9574D5D}"/>
              </a:ext>
            </a:extLst>
          </p:cNvPr>
          <p:cNvCxnSpPr>
            <a:stCxn id="7" idx="2"/>
          </p:cNvCxnSpPr>
          <p:nvPr/>
        </p:nvCxnSpPr>
        <p:spPr>
          <a:xfrm flipH="1">
            <a:off x="914400" y="3662680"/>
            <a:ext cx="2702560" cy="0"/>
          </a:xfrm>
          <a:prstGeom prst="line">
            <a:avLst/>
          </a:prstGeom>
          <a:ln w="2222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2C3A8186-CFA9-6F08-FBBC-E1D8EF4EB026}"/>
              </a:ext>
            </a:extLst>
          </p:cNvPr>
          <p:cNvCxnSpPr>
            <a:cxnSpLocks/>
            <a:endCxn id="7" idx="6"/>
          </p:cNvCxnSpPr>
          <p:nvPr/>
        </p:nvCxnSpPr>
        <p:spPr>
          <a:xfrm flipH="1">
            <a:off x="8656960" y="3653536"/>
            <a:ext cx="2702560" cy="9144"/>
          </a:xfrm>
          <a:prstGeom prst="line">
            <a:avLst/>
          </a:prstGeom>
          <a:ln w="2222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C5F17F4D-B7A2-A9BA-F9ED-51FAE4036EC2}"/>
              </a:ext>
            </a:extLst>
          </p:cNvPr>
          <p:cNvCxnSpPr>
            <a:cxnSpLocks/>
            <a:endCxn id="7" idx="0"/>
          </p:cNvCxnSpPr>
          <p:nvPr/>
        </p:nvCxnSpPr>
        <p:spPr>
          <a:xfrm>
            <a:off x="6136960" y="721730"/>
            <a:ext cx="0" cy="420950"/>
          </a:xfrm>
          <a:prstGeom prst="line">
            <a:avLst/>
          </a:prstGeom>
          <a:ln w="2222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8F89FA4B-FB38-E157-CB2F-F69101AB7466}"/>
              </a:ext>
            </a:extLst>
          </p:cNvPr>
          <p:cNvCxnSpPr>
            <a:cxnSpLocks/>
            <a:stCxn id="7" idx="4"/>
          </p:cNvCxnSpPr>
          <p:nvPr/>
        </p:nvCxnSpPr>
        <p:spPr>
          <a:xfrm>
            <a:off x="6136960" y="6182680"/>
            <a:ext cx="320" cy="466720"/>
          </a:xfrm>
          <a:prstGeom prst="line">
            <a:avLst/>
          </a:prstGeom>
          <a:ln w="2222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ijdelijke aanduiding voor inhoud 1">
            <a:extLst>
              <a:ext uri="{FF2B5EF4-FFF2-40B4-BE49-F238E27FC236}">
                <a16:creationId xmlns:a16="http://schemas.microsoft.com/office/drawing/2014/main" id="{66F71F14-73F7-492F-DFC6-E8FDF852DC8B}"/>
              </a:ext>
            </a:extLst>
          </p:cNvPr>
          <p:cNvSpPr txBox="1">
            <a:spLocks/>
          </p:cNvSpPr>
          <p:nvPr/>
        </p:nvSpPr>
        <p:spPr>
          <a:xfrm>
            <a:off x="294641" y="1232427"/>
            <a:ext cx="3200400" cy="22785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Arial" panose="020B0604020202020204" pitchFamily="34" charset="0"/>
              <a:buNone/>
              <a:defRPr/>
            </a:pPr>
            <a:r>
              <a:rPr lang="nl-NL" altLang="nl-NL" sz="2000" b="1" dirty="0">
                <a:solidFill>
                  <a:schemeClr val="accent1"/>
                </a:solidFill>
                <a:latin typeface="Calibri Light" panose="020F0302020204030204" pitchFamily="34" charset="0"/>
                <a:cs typeface="Calibri Light" panose="020F0302020204030204" pitchFamily="34" charset="0"/>
              </a:rPr>
              <a:t>Ruimte &amp; bereikbaarheid</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Aantrekkelijk</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Veilig</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Klant- en servicegericht</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Goed bereikbaar</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Duurzaam functionerend: </a:t>
            </a:r>
            <a:r>
              <a:rPr lang="nl-NL" altLang="nl-NL" sz="2000" dirty="0" err="1">
                <a:solidFill>
                  <a:prstClr val="black"/>
                </a:solidFill>
                <a:latin typeface="Calibri Light" panose="020F0302020204030204" pitchFamily="34" charset="0"/>
                <a:cs typeface="Calibri Light" panose="020F0302020204030204" pitchFamily="34" charset="0"/>
              </a:rPr>
              <a:t>people</a:t>
            </a:r>
            <a:r>
              <a:rPr lang="nl-NL" altLang="nl-NL" sz="2000" dirty="0">
                <a:solidFill>
                  <a:prstClr val="black"/>
                </a:solidFill>
                <a:latin typeface="Calibri Light" panose="020F0302020204030204" pitchFamily="34" charset="0"/>
                <a:cs typeface="Calibri Light" panose="020F0302020204030204" pitchFamily="34" charset="0"/>
              </a:rPr>
              <a:t>, </a:t>
            </a:r>
            <a:r>
              <a:rPr lang="nl-NL" altLang="nl-NL" sz="2000" dirty="0" err="1">
                <a:solidFill>
                  <a:prstClr val="black"/>
                </a:solidFill>
                <a:latin typeface="Calibri Light" panose="020F0302020204030204" pitchFamily="34" charset="0"/>
                <a:cs typeface="Calibri Light" panose="020F0302020204030204" pitchFamily="34" charset="0"/>
              </a:rPr>
              <a:t>planet</a:t>
            </a:r>
            <a:r>
              <a:rPr lang="nl-NL" altLang="nl-NL" sz="2000" dirty="0">
                <a:solidFill>
                  <a:prstClr val="black"/>
                </a:solidFill>
                <a:latin typeface="Calibri Light" panose="020F0302020204030204" pitchFamily="34" charset="0"/>
                <a:cs typeface="Calibri Light" panose="020F0302020204030204" pitchFamily="34" charset="0"/>
              </a:rPr>
              <a:t> </a:t>
            </a:r>
            <a:r>
              <a:rPr lang="nl-NL" altLang="nl-NL" sz="2000" dirty="0" err="1">
                <a:solidFill>
                  <a:prstClr val="black"/>
                </a:solidFill>
                <a:latin typeface="Calibri Light" panose="020F0302020204030204" pitchFamily="34" charset="0"/>
                <a:cs typeface="Calibri Light" panose="020F0302020204030204" pitchFamily="34" charset="0"/>
              </a:rPr>
              <a:t>èn</a:t>
            </a:r>
            <a:r>
              <a:rPr lang="nl-NL" altLang="nl-NL" sz="2000" dirty="0">
                <a:solidFill>
                  <a:prstClr val="black"/>
                </a:solidFill>
                <a:latin typeface="Calibri Light" panose="020F0302020204030204" pitchFamily="34" charset="0"/>
                <a:cs typeface="Calibri Light" panose="020F0302020204030204" pitchFamily="34" charset="0"/>
              </a:rPr>
              <a:t> </a:t>
            </a:r>
            <a:r>
              <a:rPr lang="nl-NL" altLang="nl-NL" sz="2000" dirty="0" err="1">
                <a:solidFill>
                  <a:prstClr val="black"/>
                </a:solidFill>
                <a:latin typeface="Calibri Light" panose="020F0302020204030204" pitchFamily="34" charset="0"/>
                <a:cs typeface="Calibri Light" panose="020F0302020204030204" pitchFamily="34" charset="0"/>
              </a:rPr>
              <a:t>profit</a:t>
            </a:r>
            <a:endParaRPr lang="nl-NL" altLang="nl-NL" sz="2000" dirty="0">
              <a:solidFill>
                <a:prstClr val="black"/>
              </a:solidFill>
              <a:latin typeface="Calibri Light" panose="020F0302020204030204" pitchFamily="34" charset="0"/>
              <a:cs typeface="Calibri Light" panose="020F0302020204030204" pitchFamily="34" charset="0"/>
            </a:endParaRPr>
          </a:p>
          <a:p>
            <a:pPr marL="0" indent="0">
              <a:spcBef>
                <a:spcPct val="0"/>
              </a:spcBef>
              <a:buNone/>
              <a:defRPr/>
            </a:pPr>
            <a:endParaRPr lang="nl-NL" altLang="nl-NL" dirty="0">
              <a:solidFill>
                <a:prstClr val="black"/>
              </a:solidFill>
              <a:latin typeface="Calibri Light" panose="020F0302020204030204" pitchFamily="34" charset="0"/>
              <a:cs typeface="Calibri Light" panose="020F0302020204030204" pitchFamily="34" charset="0"/>
            </a:endParaRPr>
          </a:p>
        </p:txBody>
      </p:sp>
      <p:sp>
        <p:nvSpPr>
          <p:cNvPr id="13" name="Tijdelijke aanduiding voor inhoud 1">
            <a:extLst>
              <a:ext uri="{FF2B5EF4-FFF2-40B4-BE49-F238E27FC236}">
                <a16:creationId xmlns:a16="http://schemas.microsoft.com/office/drawing/2014/main" id="{3BFF1F5F-DD46-F3D8-2FCD-0427A344356B}"/>
              </a:ext>
            </a:extLst>
          </p:cNvPr>
          <p:cNvSpPr txBox="1">
            <a:spLocks/>
          </p:cNvSpPr>
          <p:nvPr/>
        </p:nvSpPr>
        <p:spPr>
          <a:xfrm>
            <a:off x="192541" y="3940065"/>
            <a:ext cx="3566022" cy="22785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Arial" panose="020B0604020202020204" pitchFamily="34" charset="0"/>
              <a:buNone/>
              <a:defRPr/>
            </a:pPr>
            <a:r>
              <a:rPr lang="nl-NL" altLang="nl-NL" b="1" dirty="0">
                <a:solidFill>
                  <a:schemeClr val="accent1"/>
                </a:solidFill>
                <a:latin typeface="Calibri Light" panose="020F0302020204030204" pitchFamily="34" charset="0"/>
                <a:cs typeface="Calibri Light" panose="020F0302020204030204" pitchFamily="34" charset="0"/>
              </a:rPr>
              <a:t>I</a:t>
            </a:r>
            <a:r>
              <a:rPr lang="nl-NL" altLang="nl-NL" sz="2000" b="1" dirty="0">
                <a:solidFill>
                  <a:schemeClr val="accent1"/>
                </a:solidFill>
                <a:latin typeface="Calibri Light" panose="020F0302020204030204" pitchFamily="34" charset="0"/>
                <a:cs typeface="Calibri Light" panose="020F0302020204030204" pitchFamily="34" charset="0"/>
              </a:rPr>
              <a:t>nnovatie &amp; energie</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Energiestad Arnhem </a:t>
            </a:r>
            <a:r>
              <a:rPr lang="nl-NL" altLang="nl-NL" sz="2000" i="1" dirty="0" err="1">
                <a:solidFill>
                  <a:prstClr val="black"/>
                </a:solidFill>
                <a:latin typeface="Calibri Light" panose="020F0302020204030204" pitchFamily="34" charset="0"/>
                <a:cs typeface="Calibri Light" panose="020F0302020204030204" pitchFamily="34" charset="0"/>
              </a:rPr>
              <a:t>meets</a:t>
            </a:r>
            <a:r>
              <a:rPr lang="nl-NL" altLang="nl-NL" sz="2000" dirty="0">
                <a:solidFill>
                  <a:prstClr val="black"/>
                </a:solidFill>
                <a:latin typeface="Calibri Light" panose="020F0302020204030204" pitchFamily="34" charset="0"/>
                <a:cs typeface="Calibri Light" panose="020F0302020204030204" pitchFamily="34" charset="0"/>
              </a:rPr>
              <a:t> maritiem cluster</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Ontwikkeling en toepassing innovaties in de praktijk </a:t>
            </a:r>
            <a:r>
              <a:rPr lang="nl-NL" altLang="nl-NL" sz="2000" dirty="0">
                <a:solidFill>
                  <a:prstClr val="black"/>
                </a:solidFill>
                <a:latin typeface="Calibri Light" panose="020F0302020204030204" pitchFamily="34" charset="0"/>
                <a:cs typeface="Calibri Light" panose="020F0302020204030204" pitchFamily="34" charset="0"/>
                <a:sym typeface="Wingdings" panose="05000000000000000000" pitchFamily="2" charset="2"/>
              </a:rPr>
              <a:t> circulair, schoon en groen</a:t>
            </a:r>
            <a:endParaRPr lang="nl-NL" altLang="nl-NL" sz="2000" dirty="0">
              <a:solidFill>
                <a:prstClr val="black"/>
              </a:solidFill>
              <a:latin typeface="Calibri Light" panose="020F0302020204030204" pitchFamily="34" charset="0"/>
              <a:cs typeface="Calibri Light" panose="020F0302020204030204" pitchFamily="34" charset="0"/>
            </a:endParaRP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Facilitering complexe opgaven</a:t>
            </a:r>
          </a:p>
          <a:p>
            <a:pPr>
              <a:spcBef>
                <a:spcPct val="0"/>
              </a:spcBef>
              <a:buFontTx/>
              <a:buChar char="-"/>
              <a:defRPr/>
            </a:pPr>
            <a:endParaRPr lang="nl-NL" altLang="nl-NL" dirty="0">
              <a:solidFill>
                <a:prstClr val="black"/>
              </a:solidFill>
              <a:latin typeface="Calibri Light" panose="020F0302020204030204" pitchFamily="34" charset="0"/>
              <a:cs typeface="Calibri Light" panose="020F0302020204030204" pitchFamily="34" charset="0"/>
            </a:endParaRPr>
          </a:p>
        </p:txBody>
      </p:sp>
      <p:sp>
        <p:nvSpPr>
          <p:cNvPr id="14" name="Tijdelijke aanduiding voor inhoud 1">
            <a:extLst>
              <a:ext uri="{FF2B5EF4-FFF2-40B4-BE49-F238E27FC236}">
                <a16:creationId xmlns:a16="http://schemas.microsoft.com/office/drawing/2014/main" id="{5FB4D725-56F0-3AAE-6989-EC813BB351D7}"/>
              </a:ext>
            </a:extLst>
          </p:cNvPr>
          <p:cNvSpPr txBox="1">
            <a:spLocks/>
          </p:cNvSpPr>
          <p:nvPr/>
        </p:nvSpPr>
        <p:spPr>
          <a:xfrm>
            <a:off x="8657598" y="1232427"/>
            <a:ext cx="3534402" cy="22785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Arial" panose="020B0604020202020204" pitchFamily="34" charset="0"/>
              <a:buNone/>
              <a:defRPr/>
            </a:pPr>
            <a:r>
              <a:rPr lang="nl-NL" altLang="nl-NL" sz="2000" b="1" dirty="0">
                <a:solidFill>
                  <a:schemeClr val="accent1"/>
                </a:solidFill>
                <a:latin typeface="Calibri Light" panose="020F0302020204030204" pitchFamily="34" charset="0"/>
                <a:cs typeface="Calibri Light" panose="020F0302020204030204" pitchFamily="34" charset="0"/>
              </a:rPr>
              <a:t>Personeel &amp; onderwijs</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Creatieve werkplek</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In- en doorstroming</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Samen werken, leren en ontwikkelen</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Meerdere disciplines</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Meerdere niveaus</a:t>
            </a:r>
          </a:p>
          <a:p>
            <a:pPr>
              <a:spcBef>
                <a:spcPct val="0"/>
              </a:spcBef>
              <a:buFontTx/>
              <a:buChar char="-"/>
              <a:defRPr/>
            </a:pPr>
            <a:endParaRPr lang="nl-NL" altLang="nl-NL" dirty="0">
              <a:solidFill>
                <a:prstClr val="black"/>
              </a:solidFill>
              <a:latin typeface="Calibri Light" panose="020F0302020204030204" pitchFamily="34" charset="0"/>
              <a:cs typeface="Calibri Light" panose="020F0302020204030204" pitchFamily="34" charset="0"/>
            </a:endParaRPr>
          </a:p>
          <a:p>
            <a:pPr>
              <a:spcBef>
                <a:spcPct val="0"/>
              </a:spcBef>
              <a:buFontTx/>
              <a:buChar char="-"/>
              <a:defRPr/>
            </a:pPr>
            <a:endParaRPr lang="nl-NL" altLang="nl-NL" dirty="0">
              <a:solidFill>
                <a:prstClr val="black"/>
              </a:solidFill>
              <a:latin typeface="Calibri Light" panose="020F0302020204030204" pitchFamily="34" charset="0"/>
              <a:cs typeface="Calibri Light" panose="020F0302020204030204" pitchFamily="34" charset="0"/>
            </a:endParaRPr>
          </a:p>
        </p:txBody>
      </p:sp>
      <p:sp>
        <p:nvSpPr>
          <p:cNvPr id="15" name="Tijdelijke aanduiding voor inhoud 1">
            <a:extLst>
              <a:ext uri="{FF2B5EF4-FFF2-40B4-BE49-F238E27FC236}">
                <a16:creationId xmlns:a16="http://schemas.microsoft.com/office/drawing/2014/main" id="{687FCE5A-9C2F-5D71-86CF-3B4517C52C76}"/>
              </a:ext>
            </a:extLst>
          </p:cNvPr>
          <p:cNvSpPr txBox="1">
            <a:spLocks/>
          </p:cNvSpPr>
          <p:nvPr/>
        </p:nvSpPr>
        <p:spPr>
          <a:xfrm>
            <a:off x="8656958" y="3940064"/>
            <a:ext cx="3424100" cy="22785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Arial" panose="020B0604020202020204" pitchFamily="34" charset="0"/>
              <a:buNone/>
              <a:defRPr/>
            </a:pPr>
            <a:r>
              <a:rPr lang="nl-NL" altLang="nl-NL" sz="2000" b="1" dirty="0">
                <a:solidFill>
                  <a:schemeClr val="accent1"/>
                </a:solidFill>
                <a:latin typeface="Calibri Light" panose="020F0302020204030204" pitchFamily="34" charset="0"/>
                <a:cs typeface="Calibri Light" panose="020F0302020204030204" pitchFamily="34" charset="0"/>
              </a:rPr>
              <a:t>Profilering &amp; lobby</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Zelf- </a:t>
            </a:r>
            <a:r>
              <a:rPr lang="nl-NL" altLang="nl-NL" sz="2000" dirty="0" err="1">
                <a:solidFill>
                  <a:prstClr val="black"/>
                </a:solidFill>
                <a:latin typeface="Calibri Light" panose="020F0302020204030204" pitchFamily="34" charset="0"/>
                <a:cs typeface="Calibri Light" panose="020F0302020204030204" pitchFamily="34" charset="0"/>
              </a:rPr>
              <a:t>èn</a:t>
            </a:r>
            <a:r>
              <a:rPr lang="nl-NL" altLang="nl-NL" sz="2000" dirty="0">
                <a:solidFill>
                  <a:prstClr val="black"/>
                </a:solidFill>
                <a:latin typeface="Calibri Light" panose="020F0302020204030204" pitchFamily="34" charset="0"/>
                <a:cs typeface="Calibri Light" panose="020F0302020204030204" pitchFamily="34" charset="0"/>
              </a:rPr>
              <a:t> klantbewust</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Resultaatgericht</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Krachten bundelen</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Netwerken (ecosysteem) ontwikkelen</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Ontwikkelingen versterken</a:t>
            </a:r>
          </a:p>
        </p:txBody>
      </p:sp>
      <p:pic>
        <p:nvPicPr>
          <p:cNvPr id="16" name="Picture 2">
            <a:extLst>
              <a:ext uri="{FF2B5EF4-FFF2-40B4-BE49-F238E27FC236}">
                <a16:creationId xmlns:a16="http://schemas.microsoft.com/office/drawing/2014/main" id="{53029165-65AA-D3CB-5B35-FCDEA2E5C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47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3.2 MARITIEME ACTIVITEITEN EN DOELGROEPEN</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Autofit/>
          </a:bodyPr>
          <a:lstStyle/>
          <a:p>
            <a:pPr marR="0" lvl="0" defTabSz="914400" rtl="0" eaLnBrk="1" fontAlgn="auto" latinLnBrk="0" hangingPunct="1">
              <a:lnSpc>
                <a:spcPct val="100000"/>
              </a:lnSpc>
              <a:spcBef>
                <a:spcPts val="0"/>
              </a:spcBef>
              <a:spcAft>
                <a:spcPts val="0"/>
              </a:spcAft>
              <a:buClrTx/>
              <a:buSzTx/>
              <a:buFont typeface="+mj-lt"/>
              <a:buAutoNum type="arabicPeriod"/>
              <a:tabLst/>
              <a:defRPr/>
            </a:pPr>
            <a:r>
              <a:rPr lang="nl-NL" sz="2000" dirty="0">
                <a:ln w="10160">
                  <a:noFill/>
                  <a:prstDash val="solid"/>
                </a:ln>
                <a:solidFill>
                  <a:prstClr val="black"/>
                </a:solidFill>
              </a:rPr>
              <a:t>Scheepsbouw: reparatie &amp; </a:t>
            </a:r>
            <a:r>
              <a:rPr lang="nl-NL" sz="2000" dirty="0" err="1">
                <a:ln w="10160">
                  <a:noFill/>
                  <a:prstDash val="solid"/>
                </a:ln>
                <a:solidFill>
                  <a:prstClr val="black"/>
                </a:solidFill>
              </a:rPr>
              <a:t>refit</a:t>
            </a:r>
            <a:endParaRPr lang="nl-NL" sz="2000" dirty="0">
              <a:ln w="10160">
                <a:noFill/>
                <a:prstDash val="solid"/>
              </a:ln>
              <a:solidFill>
                <a:prstClr val="black"/>
              </a:solidFill>
            </a:endParaRPr>
          </a:p>
          <a:p>
            <a:pPr marR="0" lvl="0"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i="0" u="none" strike="noStrike" kern="1200" cap="none" spc="0" normalizeH="0" baseline="0" noProof="0" dirty="0">
                <a:ln w="10160">
                  <a:noFill/>
                  <a:prstDash val="solid"/>
                </a:ln>
                <a:solidFill>
                  <a:prstClr val="black"/>
                </a:solidFill>
                <a:uLnTx/>
                <a:uFillTx/>
                <a:ea typeface="+mn-ea"/>
                <a:cs typeface="+mn-cs"/>
              </a:rPr>
              <a:t>Binnenvaart (passagiers- en vrachtvaart, hulpvaartuigen binnenvaart)</a:t>
            </a:r>
          </a:p>
          <a:p>
            <a:pPr marR="0" lvl="0"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i="0" u="none" strike="noStrike" kern="1200" cap="none" spc="0" normalizeH="0" baseline="0" noProof="0" dirty="0">
                <a:ln w="10160">
                  <a:noFill/>
                  <a:prstDash val="solid"/>
                </a:ln>
                <a:solidFill>
                  <a:prstClr val="black"/>
                </a:solidFill>
                <a:uLnTx/>
                <a:uFillTx/>
                <a:ea typeface="+mn-ea"/>
                <a:cs typeface="+mn-cs"/>
              </a:rPr>
              <a:t>Havens (op- en overslag) </a:t>
            </a:r>
          </a:p>
          <a:p>
            <a:pPr marL="539750" lvl="1" indent="-269875">
              <a:lnSpc>
                <a:spcPct val="100000"/>
              </a:lnSpc>
              <a:spcBef>
                <a:spcPts val="0"/>
              </a:spcBef>
              <a:defRPr/>
            </a:pPr>
            <a:r>
              <a:rPr lang="nl-NL" sz="1800" dirty="0">
                <a:ln w="10160">
                  <a:noFill/>
                  <a:prstDash val="solid"/>
                </a:ln>
                <a:solidFill>
                  <a:prstClr val="black"/>
                </a:solidFill>
              </a:rPr>
              <a:t>T</a:t>
            </a:r>
            <a:r>
              <a:rPr kumimoji="0" lang="nl-NL" sz="1800" i="0" u="none" strike="noStrike" kern="1200" cap="none" spc="0" normalizeH="0" baseline="0" noProof="0" dirty="0" err="1">
                <a:ln w="10160">
                  <a:noFill/>
                  <a:prstDash val="solid"/>
                </a:ln>
                <a:solidFill>
                  <a:prstClr val="black"/>
                </a:solidFill>
                <a:uLnTx/>
                <a:uFillTx/>
                <a:ea typeface="+mn-ea"/>
                <a:cs typeface="+mn-cs"/>
              </a:rPr>
              <a:t>ransitie</a:t>
            </a:r>
            <a:r>
              <a:rPr kumimoji="0" lang="nl-NL" sz="1800" i="0" u="none" strike="noStrike" kern="1200" cap="none" spc="0" normalizeH="0" baseline="0" noProof="0" dirty="0">
                <a:ln w="10160">
                  <a:noFill/>
                  <a:prstDash val="solid"/>
                </a:ln>
                <a:solidFill>
                  <a:prstClr val="black"/>
                </a:solidFill>
                <a:uLnTx/>
                <a:uFillTx/>
              </a:rPr>
              <a:t> naar schoon, groen en circulair</a:t>
            </a:r>
            <a:endParaRPr lang="nl-NL" sz="1800" dirty="0">
              <a:ln w="10160">
                <a:noFill/>
                <a:prstDash val="solid"/>
              </a:ln>
              <a:solidFill>
                <a:prstClr val="black"/>
              </a:solidFill>
            </a:endParaRPr>
          </a:p>
          <a:p>
            <a:pPr marR="0" lvl="0"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i="0" u="none" strike="noStrike" kern="1200" cap="none" spc="0" normalizeH="0" baseline="0" noProof="0" dirty="0">
                <a:ln w="10160">
                  <a:noFill/>
                  <a:prstDash val="solid"/>
                </a:ln>
                <a:solidFill>
                  <a:schemeClr val="tx1"/>
                </a:solidFill>
                <a:uLnTx/>
                <a:uFillTx/>
                <a:ea typeface="+mn-ea"/>
                <a:cs typeface="+mn-cs"/>
              </a:rPr>
              <a:t>Maritieme dienstverlening </a:t>
            </a:r>
          </a:p>
          <a:p>
            <a:pPr marL="55880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ln w="10160">
                  <a:noFill/>
                  <a:prstDash val="solid"/>
                </a:ln>
                <a:solidFill>
                  <a:schemeClr val="tx1"/>
                </a:solidFill>
              </a:rPr>
              <a:t>Vo</a:t>
            </a:r>
            <a:r>
              <a:rPr kumimoji="0" lang="nl-NL" sz="1800" i="0" u="none" strike="noStrike" kern="1200" cap="none" spc="0" normalizeH="0" baseline="0" noProof="0" dirty="0" err="1">
                <a:ln w="10160">
                  <a:noFill/>
                  <a:prstDash val="solid"/>
                </a:ln>
                <a:solidFill>
                  <a:schemeClr val="tx1"/>
                </a:solidFill>
                <a:uLnTx/>
                <a:uFillTx/>
                <a:ea typeface="+mn-ea"/>
                <a:cs typeface="+mn-cs"/>
              </a:rPr>
              <a:t>orzieningen</a:t>
            </a:r>
            <a:r>
              <a:rPr kumimoji="0" lang="nl-NL" sz="1800" i="0" u="none" strike="noStrike" kern="1200" cap="none" spc="0" normalizeH="0" baseline="0" noProof="0" dirty="0">
                <a:ln w="10160">
                  <a:noFill/>
                  <a:prstDash val="solid"/>
                </a:ln>
                <a:solidFill>
                  <a:schemeClr val="tx1"/>
                </a:solidFill>
                <a:uLnTx/>
                <a:uFillTx/>
                <a:ea typeface="+mn-ea"/>
                <a:cs typeface="+mn-cs"/>
              </a:rPr>
              <a:t> en goederen voor de bedrijfsvoering (drinkwater, walstroom, auto afzetplek, elektriciteit, </a:t>
            </a:r>
            <a:r>
              <a:rPr lang="nl-NL" sz="1800" dirty="0">
                <a:ln w="10160">
                  <a:noFill/>
                  <a:prstDash val="solid"/>
                </a:ln>
                <a:solidFill>
                  <a:schemeClr val="tx1"/>
                </a:solidFill>
              </a:rPr>
              <a:t>afvalmanagement e.d.</a:t>
            </a:r>
            <a:r>
              <a:rPr kumimoji="0" lang="nl-NL" sz="1800" i="0" u="none" strike="noStrike" kern="1200" cap="none" spc="0" normalizeH="0" baseline="0" noProof="0" dirty="0">
                <a:ln w="10160">
                  <a:noFill/>
                  <a:prstDash val="solid"/>
                </a:ln>
                <a:solidFill>
                  <a:schemeClr val="tx1"/>
                </a:solidFill>
                <a:uLnTx/>
                <a:uFillTx/>
                <a:ea typeface="+mn-ea"/>
                <a:cs typeface="+mn-cs"/>
              </a:rPr>
              <a:t>)</a:t>
            </a:r>
          </a:p>
          <a:p>
            <a:pPr marL="55880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ln w="10160">
                  <a:noFill/>
                  <a:prstDash val="solid"/>
                </a:ln>
                <a:solidFill>
                  <a:schemeClr val="tx1"/>
                </a:solidFill>
              </a:rPr>
              <a:t>K</a:t>
            </a:r>
            <a:r>
              <a:rPr kumimoji="0" lang="nl-NL" sz="1800" i="0" u="none" strike="noStrike" kern="1200" cap="none" spc="0" normalizeH="0" baseline="0" noProof="0" dirty="0" err="1">
                <a:ln w="10160">
                  <a:noFill/>
                  <a:prstDash val="solid"/>
                </a:ln>
                <a:solidFill>
                  <a:schemeClr val="tx1"/>
                </a:solidFill>
                <a:uLnTx/>
                <a:uFillTx/>
                <a:ea typeface="+mn-ea"/>
                <a:cs typeface="+mn-cs"/>
              </a:rPr>
              <a:t>ennisontwikkeling</a:t>
            </a:r>
            <a:r>
              <a:rPr kumimoji="0" lang="nl-NL" sz="1800" i="0" u="none" strike="noStrike" kern="1200" cap="none" spc="0" normalizeH="0" baseline="0" noProof="0" dirty="0">
                <a:ln w="10160">
                  <a:noFill/>
                  <a:prstDash val="solid"/>
                </a:ln>
                <a:solidFill>
                  <a:schemeClr val="tx1"/>
                </a:solidFill>
                <a:uLnTx/>
                <a:uFillTx/>
                <a:ea typeface="+mn-ea"/>
                <a:cs typeface="+mn-cs"/>
              </a:rPr>
              <a:t>, lobby en innovatie</a:t>
            </a:r>
          </a:p>
          <a:p>
            <a:pPr marL="361950" indent="-361950">
              <a:lnSpc>
                <a:spcPct val="100000"/>
              </a:lnSpc>
              <a:spcBef>
                <a:spcPts val="0"/>
              </a:spcBef>
              <a:buNone/>
              <a:defRPr/>
            </a:pPr>
            <a:r>
              <a:rPr kumimoji="0" lang="nl-NL" sz="2000" i="0" u="none" strike="noStrike" kern="1200" cap="none" spc="0" normalizeH="0" baseline="0" noProof="0" dirty="0">
                <a:ln w="10160">
                  <a:noFill/>
                  <a:prstDash val="solid"/>
                </a:ln>
                <a:solidFill>
                  <a:schemeClr val="tx1"/>
                </a:solidFill>
                <a:uLnTx/>
                <a:uFillTx/>
                <a:ea typeface="+mn-ea"/>
                <a:cs typeface="+mn-cs"/>
              </a:rPr>
              <a:t>5. 	Maritieme toeleveranciers (</a:t>
            </a:r>
            <a:r>
              <a:rPr kumimoji="0" lang="nl-NL" sz="2000" i="0" u="none" strike="noStrike" kern="1200" cap="none" spc="0" normalizeH="0" baseline="0" noProof="0" dirty="0" err="1">
                <a:ln w="10160">
                  <a:noFill/>
                  <a:prstDash val="solid"/>
                </a:ln>
                <a:solidFill>
                  <a:schemeClr val="tx1"/>
                </a:solidFill>
                <a:uLnTx/>
                <a:uFillTx/>
                <a:ea typeface="+mn-ea"/>
                <a:cs typeface="+mn-cs"/>
              </a:rPr>
              <a:t>flexibell</a:t>
            </a:r>
            <a:r>
              <a:rPr kumimoji="0" lang="nl-NL" sz="2000" i="0" u="none" strike="noStrike" kern="1200" cap="none" spc="0" normalizeH="0" baseline="0" noProof="0" dirty="0">
                <a:ln w="10160">
                  <a:noFill/>
                  <a:prstDash val="solid"/>
                </a:ln>
                <a:solidFill>
                  <a:schemeClr val="tx1"/>
                </a:solidFill>
                <a:uLnTx/>
                <a:uFillTx/>
                <a:ea typeface="+mn-ea"/>
                <a:cs typeface="+mn-cs"/>
              </a:rPr>
              <a:t>)</a:t>
            </a:r>
          </a:p>
          <a:p>
            <a:pPr marL="361950" marR="0" lvl="0" indent="0" defTabSz="914400" rtl="0" eaLnBrk="1" fontAlgn="auto" latinLnBrk="0" hangingPunct="1">
              <a:lnSpc>
                <a:spcPct val="100000"/>
              </a:lnSpc>
              <a:spcBef>
                <a:spcPts val="0"/>
              </a:spcBef>
              <a:spcAft>
                <a:spcPts val="0"/>
              </a:spcAft>
              <a:buClrTx/>
              <a:buSzTx/>
              <a:buNone/>
              <a:tabLst/>
              <a:defRPr/>
            </a:pPr>
            <a:r>
              <a:rPr lang="nl-NL" sz="1800" dirty="0">
                <a:ln w="10160">
                  <a:noFill/>
                  <a:prstDash val="solid"/>
                </a:ln>
                <a:solidFill>
                  <a:schemeClr val="tx1"/>
                </a:solidFill>
              </a:rPr>
              <a:t>P</a:t>
            </a:r>
            <a:r>
              <a:rPr kumimoji="0" lang="nl-NL" sz="1800" i="0" u="none" strike="noStrike" kern="1200" cap="none" spc="0" normalizeH="0" baseline="0" noProof="0" dirty="0" err="1">
                <a:ln w="10160">
                  <a:noFill/>
                  <a:prstDash val="solid"/>
                </a:ln>
                <a:solidFill>
                  <a:schemeClr val="tx1"/>
                </a:solidFill>
                <a:uLnTx/>
                <a:uFillTx/>
                <a:ea typeface="+mn-ea"/>
                <a:cs typeface="+mn-cs"/>
              </a:rPr>
              <a:t>roducten</a:t>
            </a:r>
            <a:r>
              <a:rPr kumimoji="0" lang="nl-NL" sz="1800" i="0" u="none" strike="noStrike" kern="1200" cap="none" spc="0" normalizeH="0" baseline="0" noProof="0" dirty="0">
                <a:ln w="10160">
                  <a:noFill/>
                  <a:prstDash val="solid"/>
                </a:ln>
                <a:solidFill>
                  <a:schemeClr val="tx1"/>
                </a:solidFill>
                <a:uLnTx/>
                <a:uFillTx/>
                <a:ea typeface="+mn-ea"/>
                <a:cs typeface="+mn-cs"/>
              </a:rPr>
              <a:t> en diensten voor scheepsbouw, binnenvaart en dienstverlening:</a:t>
            </a:r>
          </a:p>
          <a:p>
            <a:pPr marL="447675" lvl="1" indent="-165100">
              <a:buFont typeface="Arial" panose="020B0604020202020204" pitchFamily="34" charset="0"/>
              <a:buChar char="•"/>
              <a:defRPr/>
            </a:pPr>
            <a:r>
              <a:rPr lang="nl-NL" sz="1800" dirty="0">
                <a:ln w="10160">
                  <a:noFill/>
                  <a:prstDash val="solid"/>
                </a:ln>
                <a:solidFill>
                  <a:schemeClr val="tx1"/>
                </a:solidFill>
              </a:rPr>
              <a:t>Technische diensten:</a:t>
            </a:r>
          </a:p>
          <a:p>
            <a:pPr marL="622300" lvl="2" indent="-174625">
              <a:buFont typeface="Arial" panose="020B0604020202020204" pitchFamily="34" charset="0"/>
              <a:buChar char="•"/>
              <a:defRPr/>
            </a:pPr>
            <a:r>
              <a:rPr lang="nl-NL" sz="1600" dirty="0">
                <a:ln w="10160">
                  <a:noFill/>
                  <a:prstDash val="solid"/>
                </a:ln>
                <a:solidFill>
                  <a:schemeClr val="tx1"/>
                </a:solidFill>
              </a:rPr>
              <a:t>E</a:t>
            </a:r>
            <a:r>
              <a:rPr lang="nl-NL" sz="1600" dirty="0">
                <a:solidFill>
                  <a:schemeClr val="tx1"/>
                </a:solidFill>
              </a:rPr>
              <a:t>lektrotechnisch, besturing, werktuigbouwkundig en ICT</a:t>
            </a:r>
          </a:p>
          <a:p>
            <a:pPr marL="622300" lvl="2" indent="-174625">
              <a:buFont typeface="Arial" panose="020B0604020202020204" pitchFamily="34" charset="0"/>
              <a:buChar char="•"/>
              <a:defRPr/>
            </a:pPr>
            <a:r>
              <a:rPr lang="nl-NL" sz="1600" dirty="0">
                <a:solidFill>
                  <a:schemeClr val="tx1"/>
                </a:solidFill>
              </a:rPr>
              <a:t>Interieur(ver)bouw</a:t>
            </a:r>
          </a:p>
          <a:p>
            <a:pPr marL="622300" lvl="2" indent="-174625">
              <a:buFont typeface="Arial" panose="020B0604020202020204" pitchFamily="34" charset="0"/>
              <a:buChar char="•"/>
              <a:defRPr/>
            </a:pPr>
            <a:r>
              <a:rPr lang="nl-NL" sz="1600" dirty="0">
                <a:solidFill>
                  <a:schemeClr val="tx1"/>
                </a:solidFill>
              </a:rPr>
              <a:t>Coating </a:t>
            </a:r>
          </a:p>
          <a:p>
            <a:pPr marL="447675" lvl="1" indent="-174625">
              <a:buFont typeface="Arial" panose="020B0604020202020204" pitchFamily="34" charset="0"/>
              <a:buChar char="•"/>
              <a:defRPr/>
            </a:pPr>
            <a:r>
              <a:rPr lang="nl-NL" sz="1800" dirty="0">
                <a:solidFill>
                  <a:schemeClr val="tx1"/>
                </a:solidFill>
              </a:rPr>
              <a:t>Zakelijke diensten:</a:t>
            </a:r>
          </a:p>
          <a:p>
            <a:pPr marL="622300" lvl="2" indent="-174625">
              <a:buFont typeface="Arial" panose="020B0604020202020204" pitchFamily="34" charset="0"/>
              <a:buChar char="•"/>
              <a:defRPr/>
            </a:pPr>
            <a:r>
              <a:rPr lang="nl-NL" sz="1600" dirty="0">
                <a:solidFill>
                  <a:schemeClr val="tx1"/>
                </a:solidFill>
              </a:rPr>
              <a:t>Ingenieursdiensten, projectmanagement</a:t>
            </a:r>
          </a:p>
          <a:p>
            <a:pPr marL="622300" lvl="2" indent="-174625">
              <a:buFont typeface="Arial" panose="020B0604020202020204" pitchFamily="34" charset="0"/>
              <a:buChar char="•"/>
              <a:defRPr/>
            </a:pPr>
            <a:r>
              <a:rPr lang="nl-NL" sz="1600" dirty="0">
                <a:solidFill>
                  <a:schemeClr val="tx1"/>
                </a:solidFill>
              </a:rPr>
              <a:t>Onderhoudsdiensten </a:t>
            </a:r>
          </a:p>
          <a:p>
            <a:pPr marL="622300" lvl="2" indent="-174625">
              <a:buFont typeface="Arial" panose="020B0604020202020204" pitchFamily="34" charset="0"/>
              <a:buChar char="•"/>
              <a:defRPr/>
            </a:pPr>
            <a:r>
              <a:rPr lang="nl-NL" sz="1600" dirty="0">
                <a:solidFill>
                  <a:schemeClr val="tx1"/>
                </a:solidFill>
              </a:rPr>
              <a:t>Veiligheidsanalyses</a:t>
            </a:r>
            <a:endParaRPr lang="nl-NL" sz="1600" dirty="0">
              <a:ln w="10160">
                <a:noFill/>
                <a:prstDash val="solid"/>
              </a:ln>
              <a:solidFill>
                <a:schemeClr val="tx1"/>
              </a:solidFill>
              <a:effectLst>
                <a:outerShdw blurRad="38100" dist="22860" dir="5400000" algn="tl" rotWithShape="0">
                  <a:srgbClr val="000000">
                    <a:alpha val="30000"/>
                  </a:srgbClr>
                </a:outerShdw>
              </a:effectLst>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4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3.3 HAVENFUNCTIES EN (TOEKOMSTIGE) EIGENAREN</a:t>
            </a:r>
            <a:endParaRPr lang="nl-NL" sz="2400" b="1" dirty="0"/>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5">
            <a:extLst>
              <a:ext uri="{FF2B5EF4-FFF2-40B4-BE49-F238E27FC236}">
                <a16:creationId xmlns:a16="http://schemas.microsoft.com/office/drawing/2014/main" id="{16C6B910-D985-9325-0B3A-DFAAFBB2068F}"/>
              </a:ext>
            </a:extLst>
          </p:cNvPr>
          <p:cNvSpPr>
            <a:spLocks noGrp="1"/>
          </p:cNvSpPr>
          <p:nvPr>
            <p:ph idx="1"/>
          </p:nvPr>
        </p:nvSpPr>
        <p:spPr/>
        <p:txBody>
          <a:bodyPr/>
          <a:lstStyle/>
          <a:p>
            <a:endParaRPr lang="nl-NL"/>
          </a:p>
        </p:txBody>
      </p:sp>
      <p:grpSp>
        <p:nvGrpSpPr>
          <p:cNvPr id="7" name="Groep 6">
            <a:extLst>
              <a:ext uri="{FF2B5EF4-FFF2-40B4-BE49-F238E27FC236}">
                <a16:creationId xmlns:a16="http://schemas.microsoft.com/office/drawing/2014/main" id="{90828572-A865-E5AF-E3DB-6AA8E1F7E42F}"/>
              </a:ext>
            </a:extLst>
          </p:cNvPr>
          <p:cNvGrpSpPr/>
          <p:nvPr/>
        </p:nvGrpSpPr>
        <p:grpSpPr>
          <a:xfrm>
            <a:off x="950671" y="912132"/>
            <a:ext cx="10290658" cy="5264831"/>
            <a:chOff x="956461" y="1412240"/>
            <a:chExt cx="10290658" cy="5264831"/>
          </a:xfrm>
        </p:grpSpPr>
        <p:sp>
          <p:nvSpPr>
            <p:cNvPr id="8" name="Rechthoek 7">
              <a:extLst>
                <a:ext uri="{FF2B5EF4-FFF2-40B4-BE49-F238E27FC236}">
                  <a16:creationId xmlns:a16="http://schemas.microsoft.com/office/drawing/2014/main" id="{4B6E00A6-77B8-6635-2637-FE9E3C9FB3D1}"/>
                </a:ext>
              </a:extLst>
            </p:cNvPr>
            <p:cNvSpPr/>
            <p:nvPr/>
          </p:nvSpPr>
          <p:spPr>
            <a:xfrm>
              <a:off x="7977164" y="1412240"/>
              <a:ext cx="3269955" cy="5264831"/>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ep 8">
              <a:extLst>
                <a:ext uri="{FF2B5EF4-FFF2-40B4-BE49-F238E27FC236}">
                  <a16:creationId xmlns:a16="http://schemas.microsoft.com/office/drawing/2014/main" id="{27948C4E-72D8-4610-BD7B-BF74AE994EA1}"/>
                </a:ext>
              </a:extLst>
            </p:cNvPr>
            <p:cNvGrpSpPr/>
            <p:nvPr/>
          </p:nvGrpSpPr>
          <p:grpSpPr>
            <a:xfrm>
              <a:off x="956461" y="1412240"/>
              <a:ext cx="6833943" cy="5264831"/>
              <a:chOff x="892848" y="597377"/>
              <a:chExt cx="7226739" cy="5350057"/>
            </a:xfrm>
          </p:grpSpPr>
          <p:pic>
            <p:nvPicPr>
              <p:cNvPr id="22" name="Afbeelding 21">
                <a:extLst>
                  <a:ext uri="{FF2B5EF4-FFF2-40B4-BE49-F238E27FC236}">
                    <a16:creationId xmlns:a16="http://schemas.microsoft.com/office/drawing/2014/main" id="{D6398F13-EEFE-15C5-62DA-10C8DCD20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848" y="597377"/>
                <a:ext cx="7226739" cy="5350057"/>
              </a:xfrm>
              <a:prstGeom prst="rect">
                <a:avLst/>
              </a:prstGeom>
              <a:ln>
                <a:solidFill>
                  <a:schemeClr val="tx1"/>
                </a:solidFill>
              </a:ln>
              <a:effectLst>
                <a:outerShdw blurRad="50800" dist="38100" dir="2700000" algn="tl" rotWithShape="0">
                  <a:prstClr val="black">
                    <a:alpha val="40000"/>
                  </a:prstClr>
                </a:outerShdw>
              </a:effectLst>
            </p:spPr>
          </p:pic>
          <p:sp>
            <p:nvSpPr>
              <p:cNvPr id="23" name="Ovaal 22">
                <a:extLst>
                  <a:ext uri="{FF2B5EF4-FFF2-40B4-BE49-F238E27FC236}">
                    <a16:creationId xmlns:a16="http://schemas.microsoft.com/office/drawing/2014/main" id="{54D2E4F5-7892-BA87-1F0E-680C3DA585CE}"/>
                  </a:ext>
                </a:extLst>
              </p:cNvPr>
              <p:cNvSpPr/>
              <p:nvPr/>
            </p:nvSpPr>
            <p:spPr>
              <a:xfrm>
                <a:off x="2999188" y="1399759"/>
                <a:ext cx="595568" cy="215858"/>
              </a:xfrm>
              <a:prstGeom prst="ellipse">
                <a:avLst/>
              </a:prstGeom>
              <a:noFill/>
              <a:ln w="15875">
                <a:solidFill>
                  <a:schemeClr val="tx1"/>
                </a:solidFill>
                <a:prstDash val="sysDash"/>
                <a:extLst>
                  <a:ext uri="{C807C97D-BFC1-408E-A445-0C87EB9F89A2}">
                    <ask:lineSketchStyleProps xmlns:ask="http://schemas.microsoft.com/office/drawing/2018/sketchyshapes" sd="1219033472">
                      <a:custGeom>
                        <a:avLst/>
                        <a:gdLst>
                          <a:gd name="connsiteX0" fmla="*/ 0 w 725214"/>
                          <a:gd name="connsiteY0" fmla="*/ 157650 h 315300"/>
                          <a:gd name="connsiteX1" fmla="*/ 362607 w 725214"/>
                          <a:gd name="connsiteY1" fmla="*/ 0 h 315300"/>
                          <a:gd name="connsiteX2" fmla="*/ 725214 w 725214"/>
                          <a:gd name="connsiteY2" fmla="*/ 157650 h 315300"/>
                          <a:gd name="connsiteX3" fmla="*/ 362607 w 725214"/>
                          <a:gd name="connsiteY3" fmla="*/ 315300 h 315300"/>
                          <a:gd name="connsiteX4" fmla="*/ 0 w 725214"/>
                          <a:gd name="connsiteY4" fmla="*/ 157650 h 31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214" h="315300" extrusionOk="0">
                            <a:moveTo>
                              <a:pt x="0" y="157650"/>
                            </a:moveTo>
                            <a:cubicBezTo>
                              <a:pt x="-24908" y="55218"/>
                              <a:pt x="149648" y="4766"/>
                              <a:pt x="362607" y="0"/>
                            </a:cubicBezTo>
                            <a:cubicBezTo>
                              <a:pt x="587183" y="5119"/>
                              <a:pt x="716907" y="70846"/>
                              <a:pt x="725214" y="157650"/>
                            </a:cubicBezTo>
                            <a:cubicBezTo>
                              <a:pt x="694371" y="274838"/>
                              <a:pt x="556088" y="352781"/>
                              <a:pt x="362607" y="315300"/>
                            </a:cubicBezTo>
                            <a:cubicBezTo>
                              <a:pt x="142249" y="304305"/>
                              <a:pt x="19654" y="254109"/>
                              <a:pt x="0" y="15765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 b="0" i="0" u="none" strike="noStrike" kern="1200" cap="none" spc="0" normalizeH="0" baseline="0" noProof="0" err="1">
                    <a:ln>
                      <a:noFill/>
                    </a:ln>
                    <a:solidFill>
                      <a:prstClr val="black"/>
                    </a:solidFill>
                    <a:effectLst/>
                    <a:uLnTx/>
                    <a:uFillTx/>
                    <a:latin typeface="Calibri" panose="020F0502020204030204"/>
                    <a:ea typeface="+mn-ea"/>
                    <a:cs typeface="+mn-cs"/>
                  </a:rPr>
                  <a:t>logis</a:t>
                </a:r>
                <a:r>
                  <a:rPr kumimoji="0" lang="nl-NL" sz="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nl-NL" sz="600" b="0" i="0" u="none" strike="noStrike" kern="1200" cap="none" spc="0" normalizeH="0" baseline="0" noProof="0" err="1">
                    <a:ln>
                      <a:noFill/>
                    </a:ln>
                    <a:solidFill>
                      <a:prstClr val="black"/>
                    </a:solidFill>
                    <a:effectLst/>
                    <a:uLnTx/>
                    <a:uFillTx/>
                    <a:latin typeface="Calibri" panose="020F0502020204030204"/>
                    <a:ea typeface="+mn-ea"/>
                    <a:cs typeface="+mn-cs"/>
                  </a:rPr>
                  <a:t>tiek</a:t>
                </a:r>
                <a:endParaRPr kumimoji="0" lang="nl-NL"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vaal 23">
                <a:extLst>
                  <a:ext uri="{FF2B5EF4-FFF2-40B4-BE49-F238E27FC236}">
                    <a16:creationId xmlns:a16="http://schemas.microsoft.com/office/drawing/2014/main" id="{C29171F4-CAC4-23C4-4205-8DCE0E7CC38B}"/>
                  </a:ext>
                </a:extLst>
              </p:cNvPr>
              <p:cNvSpPr/>
              <p:nvPr/>
            </p:nvSpPr>
            <p:spPr>
              <a:xfrm rot="4124816">
                <a:off x="3218002" y="2180209"/>
                <a:ext cx="1790830" cy="346091"/>
              </a:xfrm>
              <a:prstGeom prst="ellipse">
                <a:avLst/>
              </a:prstGeom>
              <a:noFill/>
              <a:ln w="15875">
                <a:solidFill>
                  <a:schemeClr val="tx1"/>
                </a:solidFill>
                <a:prstDash val="sysDash"/>
                <a:extLst>
                  <a:ext uri="{C807C97D-BFC1-408E-A445-0C87EB9F89A2}">
                    <ask:lineSketchStyleProps xmlns:ask="http://schemas.microsoft.com/office/drawing/2018/sketchyshapes" sd="1219033472">
                      <a:custGeom>
                        <a:avLst/>
                        <a:gdLst>
                          <a:gd name="connsiteX0" fmla="*/ 0 w 725214"/>
                          <a:gd name="connsiteY0" fmla="*/ 157650 h 315300"/>
                          <a:gd name="connsiteX1" fmla="*/ 362607 w 725214"/>
                          <a:gd name="connsiteY1" fmla="*/ 0 h 315300"/>
                          <a:gd name="connsiteX2" fmla="*/ 725214 w 725214"/>
                          <a:gd name="connsiteY2" fmla="*/ 157650 h 315300"/>
                          <a:gd name="connsiteX3" fmla="*/ 362607 w 725214"/>
                          <a:gd name="connsiteY3" fmla="*/ 315300 h 315300"/>
                          <a:gd name="connsiteX4" fmla="*/ 0 w 725214"/>
                          <a:gd name="connsiteY4" fmla="*/ 157650 h 31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214" h="315300" extrusionOk="0">
                            <a:moveTo>
                              <a:pt x="0" y="157650"/>
                            </a:moveTo>
                            <a:cubicBezTo>
                              <a:pt x="-24908" y="55218"/>
                              <a:pt x="149648" y="4766"/>
                              <a:pt x="362607" y="0"/>
                            </a:cubicBezTo>
                            <a:cubicBezTo>
                              <a:pt x="587183" y="5119"/>
                              <a:pt x="716907" y="70846"/>
                              <a:pt x="725214" y="157650"/>
                            </a:cubicBezTo>
                            <a:cubicBezTo>
                              <a:pt x="694371" y="274838"/>
                              <a:pt x="556088" y="352781"/>
                              <a:pt x="362607" y="315300"/>
                            </a:cubicBezTo>
                            <a:cubicBezTo>
                              <a:pt x="142249" y="304305"/>
                              <a:pt x="19654" y="254109"/>
                              <a:pt x="0" y="15765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Calibri" panose="020F0502020204030204"/>
                    <a:ea typeface="+mn-ea"/>
                    <a:cs typeface="+mn-cs"/>
                  </a:rPr>
                  <a:t>maritiem / logistiek</a:t>
                </a:r>
              </a:p>
            </p:txBody>
          </p:sp>
          <p:sp>
            <p:nvSpPr>
              <p:cNvPr id="25" name="Ovaal 24">
                <a:extLst>
                  <a:ext uri="{FF2B5EF4-FFF2-40B4-BE49-F238E27FC236}">
                    <a16:creationId xmlns:a16="http://schemas.microsoft.com/office/drawing/2014/main" id="{E86FBDC2-8D26-D691-44B2-F92EC940BA8C}"/>
                  </a:ext>
                </a:extLst>
              </p:cNvPr>
              <p:cNvSpPr/>
              <p:nvPr/>
            </p:nvSpPr>
            <p:spPr>
              <a:xfrm rot="3860969">
                <a:off x="4327662" y="3703186"/>
                <a:ext cx="1115401" cy="319012"/>
              </a:xfrm>
              <a:prstGeom prst="ellipse">
                <a:avLst/>
              </a:prstGeom>
              <a:noFill/>
              <a:ln w="15875">
                <a:solidFill>
                  <a:schemeClr val="tx1"/>
                </a:solidFill>
                <a:prstDash val="sysDash"/>
                <a:extLst>
                  <a:ext uri="{C807C97D-BFC1-408E-A445-0C87EB9F89A2}">
                    <ask:lineSketchStyleProps xmlns:ask="http://schemas.microsoft.com/office/drawing/2018/sketchyshapes" sd="1219033472">
                      <a:custGeom>
                        <a:avLst/>
                        <a:gdLst>
                          <a:gd name="connsiteX0" fmla="*/ 0 w 725214"/>
                          <a:gd name="connsiteY0" fmla="*/ 157650 h 315300"/>
                          <a:gd name="connsiteX1" fmla="*/ 362607 w 725214"/>
                          <a:gd name="connsiteY1" fmla="*/ 0 h 315300"/>
                          <a:gd name="connsiteX2" fmla="*/ 725214 w 725214"/>
                          <a:gd name="connsiteY2" fmla="*/ 157650 h 315300"/>
                          <a:gd name="connsiteX3" fmla="*/ 362607 w 725214"/>
                          <a:gd name="connsiteY3" fmla="*/ 315300 h 315300"/>
                          <a:gd name="connsiteX4" fmla="*/ 0 w 725214"/>
                          <a:gd name="connsiteY4" fmla="*/ 157650 h 31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214" h="315300" extrusionOk="0">
                            <a:moveTo>
                              <a:pt x="0" y="157650"/>
                            </a:moveTo>
                            <a:cubicBezTo>
                              <a:pt x="-24908" y="55218"/>
                              <a:pt x="149648" y="4766"/>
                              <a:pt x="362607" y="0"/>
                            </a:cubicBezTo>
                            <a:cubicBezTo>
                              <a:pt x="587183" y="5119"/>
                              <a:pt x="716907" y="70846"/>
                              <a:pt x="725214" y="157650"/>
                            </a:cubicBezTo>
                            <a:cubicBezTo>
                              <a:pt x="694371" y="274838"/>
                              <a:pt x="556088" y="352781"/>
                              <a:pt x="362607" y="315300"/>
                            </a:cubicBezTo>
                            <a:cubicBezTo>
                              <a:pt x="142249" y="304305"/>
                              <a:pt x="19654" y="254109"/>
                              <a:pt x="0" y="15765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Calibri" panose="020F0502020204030204"/>
                    <a:ea typeface="+mn-ea"/>
                    <a:cs typeface="+mn-cs"/>
                  </a:rPr>
                  <a:t>`collectieve faciliteiten</a:t>
                </a:r>
              </a:p>
            </p:txBody>
          </p:sp>
          <p:sp>
            <p:nvSpPr>
              <p:cNvPr id="26" name="Ovaal 25">
                <a:extLst>
                  <a:ext uri="{FF2B5EF4-FFF2-40B4-BE49-F238E27FC236}">
                    <a16:creationId xmlns:a16="http://schemas.microsoft.com/office/drawing/2014/main" id="{07050194-567D-2CEB-9D7B-313631BD8FA8}"/>
                  </a:ext>
                </a:extLst>
              </p:cNvPr>
              <p:cNvSpPr/>
              <p:nvPr/>
            </p:nvSpPr>
            <p:spPr>
              <a:xfrm rot="20908877">
                <a:off x="4453337" y="3030659"/>
                <a:ext cx="481163" cy="317275"/>
              </a:xfrm>
              <a:prstGeom prst="ellipse">
                <a:avLst/>
              </a:prstGeom>
              <a:noFill/>
              <a:ln w="15875">
                <a:solidFill>
                  <a:schemeClr val="tx1"/>
                </a:solidFill>
                <a:prstDash val="sysDash"/>
                <a:extLst>
                  <a:ext uri="{C807C97D-BFC1-408E-A445-0C87EB9F89A2}">
                    <ask:lineSketchStyleProps xmlns:ask="http://schemas.microsoft.com/office/drawing/2018/sketchyshapes" sd="1219033472">
                      <a:custGeom>
                        <a:avLst/>
                        <a:gdLst>
                          <a:gd name="connsiteX0" fmla="*/ 0 w 725214"/>
                          <a:gd name="connsiteY0" fmla="*/ 157650 h 315300"/>
                          <a:gd name="connsiteX1" fmla="*/ 362607 w 725214"/>
                          <a:gd name="connsiteY1" fmla="*/ 0 h 315300"/>
                          <a:gd name="connsiteX2" fmla="*/ 725214 w 725214"/>
                          <a:gd name="connsiteY2" fmla="*/ 157650 h 315300"/>
                          <a:gd name="connsiteX3" fmla="*/ 362607 w 725214"/>
                          <a:gd name="connsiteY3" fmla="*/ 315300 h 315300"/>
                          <a:gd name="connsiteX4" fmla="*/ 0 w 725214"/>
                          <a:gd name="connsiteY4" fmla="*/ 157650 h 31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214" h="315300" extrusionOk="0">
                            <a:moveTo>
                              <a:pt x="0" y="157650"/>
                            </a:moveTo>
                            <a:cubicBezTo>
                              <a:pt x="-24908" y="55218"/>
                              <a:pt x="149648" y="4766"/>
                              <a:pt x="362607" y="0"/>
                            </a:cubicBezTo>
                            <a:cubicBezTo>
                              <a:pt x="587183" y="5119"/>
                              <a:pt x="716907" y="70846"/>
                              <a:pt x="725214" y="157650"/>
                            </a:cubicBezTo>
                            <a:cubicBezTo>
                              <a:pt x="694371" y="274838"/>
                              <a:pt x="556088" y="352781"/>
                              <a:pt x="362607" y="315300"/>
                            </a:cubicBezTo>
                            <a:cubicBezTo>
                              <a:pt x="142249" y="304305"/>
                              <a:pt x="19654" y="254109"/>
                              <a:pt x="0" y="15765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 b="0" i="0" u="none" strike="noStrike" kern="1200" cap="none" spc="0" normalizeH="0" baseline="0" noProof="0">
                    <a:ln>
                      <a:noFill/>
                    </a:ln>
                    <a:solidFill>
                      <a:prstClr val="black"/>
                    </a:solidFill>
                    <a:effectLst/>
                    <a:uLnTx/>
                    <a:uFillTx/>
                    <a:latin typeface="Calibri" panose="020F0502020204030204"/>
                    <a:ea typeface="+mn-ea"/>
                    <a:cs typeface="+mn-cs"/>
                  </a:rPr>
                  <a:t>Coll. Fac.</a:t>
                </a:r>
              </a:p>
            </p:txBody>
          </p:sp>
          <p:sp>
            <p:nvSpPr>
              <p:cNvPr id="27" name="Ovaal 26">
                <a:extLst>
                  <a:ext uri="{FF2B5EF4-FFF2-40B4-BE49-F238E27FC236}">
                    <a16:creationId xmlns:a16="http://schemas.microsoft.com/office/drawing/2014/main" id="{220D1836-BFC8-05DA-2195-7D6D9E4B1816}"/>
                  </a:ext>
                </a:extLst>
              </p:cNvPr>
              <p:cNvSpPr/>
              <p:nvPr/>
            </p:nvSpPr>
            <p:spPr>
              <a:xfrm rot="3936780">
                <a:off x="4329611" y="3990076"/>
                <a:ext cx="586388" cy="334060"/>
              </a:xfrm>
              <a:prstGeom prst="ellipse">
                <a:avLst/>
              </a:prstGeom>
              <a:noFill/>
              <a:ln w="15875">
                <a:solidFill>
                  <a:schemeClr val="tx1"/>
                </a:solidFill>
                <a:prstDash val="sysDash"/>
                <a:extLst>
                  <a:ext uri="{C807C97D-BFC1-408E-A445-0C87EB9F89A2}">
                    <ask:lineSketchStyleProps xmlns:ask="http://schemas.microsoft.com/office/drawing/2018/sketchyshapes" sd="1219033472">
                      <a:custGeom>
                        <a:avLst/>
                        <a:gdLst>
                          <a:gd name="connsiteX0" fmla="*/ 0 w 725214"/>
                          <a:gd name="connsiteY0" fmla="*/ 157650 h 315300"/>
                          <a:gd name="connsiteX1" fmla="*/ 362607 w 725214"/>
                          <a:gd name="connsiteY1" fmla="*/ 0 h 315300"/>
                          <a:gd name="connsiteX2" fmla="*/ 725214 w 725214"/>
                          <a:gd name="connsiteY2" fmla="*/ 157650 h 315300"/>
                          <a:gd name="connsiteX3" fmla="*/ 362607 w 725214"/>
                          <a:gd name="connsiteY3" fmla="*/ 315300 h 315300"/>
                          <a:gd name="connsiteX4" fmla="*/ 0 w 725214"/>
                          <a:gd name="connsiteY4" fmla="*/ 157650 h 31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214" h="315300" extrusionOk="0">
                            <a:moveTo>
                              <a:pt x="0" y="157650"/>
                            </a:moveTo>
                            <a:cubicBezTo>
                              <a:pt x="-24908" y="55218"/>
                              <a:pt x="149648" y="4766"/>
                              <a:pt x="362607" y="0"/>
                            </a:cubicBezTo>
                            <a:cubicBezTo>
                              <a:pt x="587183" y="5119"/>
                              <a:pt x="716907" y="70846"/>
                              <a:pt x="725214" y="157650"/>
                            </a:cubicBezTo>
                            <a:cubicBezTo>
                              <a:pt x="694371" y="274838"/>
                              <a:pt x="556088" y="352781"/>
                              <a:pt x="362607" y="315300"/>
                            </a:cubicBezTo>
                            <a:cubicBezTo>
                              <a:pt x="142249" y="304305"/>
                              <a:pt x="19654" y="254109"/>
                              <a:pt x="0" y="15765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Calibri" panose="020F0502020204030204"/>
                    <a:ea typeface="+mn-ea"/>
                    <a:cs typeface="+mn-cs"/>
                  </a:rPr>
                  <a:t>werf</a:t>
                </a:r>
              </a:p>
            </p:txBody>
          </p:sp>
        </p:grpSp>
        <p:grpSp>
          <p:nvGrpSpPr>
            <p:cNvPr id="10" name="Groep 9">
              <a:extLst>
                <a:ext uri="{FF2B5EF4-FFF2-40B4-BE49-F238E27FC236}">
                  <a16:creationId xmlns:a16="http://schemas.microsoft.com/office/drawing/2014/main" id="{E2C4B530-1626-4BAE-6131-8424FE6A4E1C}"/>
                </a:ext>
              </a:extLst>
            </p:cNvPr>
            <p:cNvGrpSpPr/>
            <p:nvPr/>
          </p:nvGrpSpPr>
          <p:grpSpPr>
            <a:xfrm>
              <a:off x="1046252" y="4196476"/>
              <a:ext cx="2395025" cy="2337413"/>
              <a:chOff x="9152461" y="250643"/>
              <a:chExt cx="2491547" cy="2430777"/>
            </a:xfrm>
            <a:effectLst>
              <a:outerShdw blurRad="50800" dist="38100" algn="l" rotWithShape="0">
                <a:prstClr val="black">
                  <a:alpha val="40000"/>
                </a:prstClr>
              </a:outerShdw>
            </a:effectLst>
          </p:grpSpPr>
          <p:grpSp>
            <p:nvGrpSpPr>
              <p:cNvPr id="16" name="Groep 15">
                <a:extLst>
                  <a:ext uri="{FF2B5EF4-FFF2-40B4-BE49-F238E27FC236}">
                    <a16:creationId xmlns:a16="http://schemas.microsoft.com/office/drawing/2014/main" id="{0EBF4CEC-66A7-6F98-62A3-B65FE91D74A4}"/>
                  </a:ext>
                </a:extLst>
              </p:cNvPr>
              <p:cNvGrpSpPr/>
              <p:nvPr/>
            </p:nvGrpSpPr>
            <p:grpSpPr>
              <a:xfrm>
                <a:off x="9152461" y="250643"/>
                <a:ext cx="2491547" cy="2430777"/>
                <a:chOff x="9152461" y="250643"/>
                <a:chExt cx="2491547" cy="2430777"/>
              </a:xfrm>
            </p:grpSpPr>
            <p:grpSp>
              <p:nvGrpSpPr>
                <p:cNvPr id="18" name="Groep 17">
                  <a:extLst>
                    <a:ext uri="{FF2B5EF4-FFF2-40B4-BE49-F238E27FC236}">
                      <a16:creationId xmlns:a16="http://schemas.microsoft.com/office/drawing/2014/main" id="{AC14D4DA-57B9-EDB0-EA2B-E0B1552B6D2F}"/>
                    </a:ext>
                  </a:extLst>
                </p:cNvPr>
                <p:cNvGrpSpPr/>
                <p:nvPr/>
              </p:nvGrpSpPr>
              <p:grpSpPr>
                <a:xfrm>
                  <a:off x="9152461" y="250643"/>
                  <a:ext cx="2491547" cy="2430777"/>
                  <a:chOff x="9152461" y="250643"/>
                  <a:chExt cx="2491547" cy="2430777"/>
                </a:xfrm>
              </p:grpSpPr>
              <p:pic>
                <p:nvPicPr>
                  <p:cNvPr id="20" name="Picture 2" descr="Vaarwegenoverzicht Nederland – Binnenvaart Kennis">
                    <a:extLst>
                      <a:ext uri="{FF2B5EF4-FFF2-40B4-BE49-F238E27FC236}">
                        <a16:creationId xmlns:a16="http://schemas.microsoft.com/office/drawing/2014/main" id="{8DA54B50-3503-760B-533B-7C2CD18DEA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2461" y="250643"/>
                    <a:ext cx="2491547" cy="24307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 name="Rechthoek 20">
                    <a:extLst>
                      <a:ext uri="{FF2B5EF4-FFF2-40B4-BE49-F238E27FC236}">
                        <a16:creationId xmlns:a16="http://schemas.microsoft.com/office/drawing/2014/main" id="{BB63D249-D65B-D3F1-2B62-80CCCADCCE17}"/>
                      </a:ext>
                    </a:extLst>
                  </p:cNvPr>
                  <p:cNvSpPr/>
                  <p:nvPr/>
                </p:nvSpPr>
                <p:spPr>
                  <a:xfrm>
                    <a:off x="9177765" y="286213"/>
                    <a:ext cx="1047374" cy="908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alibri" panose="020F0502020204030204"/>
                        <a:ea typeface="+mn-ea"/>
                        <a:cs typeface="+mn-cs"/>
                      </a:rPr>
                      <a:t>Afslag watersnelweg Amsterdam / Rotterdam - Duisburg</a:t>
                    </a:r>
                  </a:p>
                </p:txBody>
              </p:sp>
            </p:grpSp>
            <p:pic>
              <p:nvPicPr>
                <p:cNvPr id="19" name="Picture 4" descr="Zon PNG Free Images with Transparent Background - (2.370 Free Downloads)">
                  <a:extLst>
                    <a:ext uri="{FF2B5EF4-FFF2-40B4-BE49-F238E27FC236}">
                      <a16:creationId xmlns:a16="http://schemas.microsoft.com/office/drawing/2014/main" id="{72868FA3-6BB0-F845-A2C9-24846738A9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79564" y="1563076"/>
                  <a:ext cx="148053" cy="1207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Rechthoek 16">
                <a:extLst>
                  <a:ext uri="{FF2B5EF4-FFF2-40B4-BE49-F238E27FC236}">
                    <a16:creationId xmlns:a16="http://schemas.microsoft.com/office/drawing/2014/main" id="{DC674F84-A798-F5E4-D4E1-6DB73A75CAE9}"/>
                  </a:ext>
                </a:extLst>
              </p:cNvPr>
              <p:cNvSpPr/>
              <p:nvPr/>
            </p:nvSpPr>
            <p:spPr>
              <a:xfrm>
                <a:off x="9152462" y="2370266"/>
                <a:ext cx="405088" cy="311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Ovaal 10">
              <a:extLst>
                <a:ext uri="{FF2B5EF4-FFF2-40B4-BE49-F238E27FC236}">
                  <a16:creationId xmlns:a16="http://schemas.microsoft.com/office/drawing/2014/main" id="{5E4306AD-BC4C-8375-44D7-F9BA01680B44}"/>
                </a:ext>
              </a:extLst>
            </p:cNvPr>
            <p:cNvSpPr/>
            <p:nvPr/>
          </p:nvSpPr>
          <p:spPr>
            <a:xfrm rot="20908877">
              <a:off x="4414308" y="2300586"/>
              <a:ext cx="1943609" cy="1168630"/>
            </a:xfrm>
            <a:prstGeom prst="ellipse">
              <a:avLst/>
            </a:prstGeom>
            <a:noFill/>
            <a:ln w="15875">
              <a:solidFill>
                <a:schemeClr val="tx1"/>
              </a:solidFill>
              <a:prstDash val="sysDash"/>
              <a:extLst>
                <a:ext uri="{C807C97D-BFC1-408E-A445-0C87EB9F89A2}">
                  <ask:lineSketchStyleProps xmlns:ask="http://schemas.microsoft.com/office/drawing/2018/sketchyshapes" sd="1219033472">
                    <a:custGeom>
                      <a:avLst/>
                      <a:gdLst>
                        <a:gd name="connsiteX0" fmla="*/ 0 w 725214"/>
                        <a:gd name="connsiteY0" fmla="*/ 157650 h 315300"/>
                        <a:gd name="connsiteX1" fmla="*/ 362607 w 725214"/>
                        <a:gd name="connsiteY1" fmla="*/ 0 h 315300"/>
                        <a:gd name="connsiteX2" fmla="*/ 725214 w 725214"/>
                        <a:gd name="connsiteY2" fmla="*/ 157650 h 315300"/>
                        <a:gd name="connsiteX3" fmla="*/ 362607 w 725214"/>
                        <a:gd name="connsiteY3" fmla="*/ 315300 h 315300"/>
                        <a:gd name="connsiteX4" fmla="*/ 0 w 725214"/>
                        <a:gd name="connsiteY4" fmla="*/ 157650 h 31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214" h="315300" extrusionOk="0">
                          <a:moveTo>
                            <a:pt x="0" y="157650"/>
                          </a:moveTo>
                          <a:cubicBezTo>
                            <a:pt x="-24908" y="55218"/>
                            <a:pt x="149648" y="4766"/>
                            <a:pt x="362607" y="0"/>
                          </a:cubicBezTo>
                          <a:cubicBezTo>
                            <a:pt x="587183" y="5119"/>
                            <a:pt x="716907" y="70846"/>
                            <a:pt x="725214" y="157650"/>
                          </a:cubicBezTo>
                          <a:cubicBezTo>
                            <a:pt x="694371" y="274838"/>
                            <a:pt x="556088" y="352781"/>
                            <a:pt x="362607" y="315300"/>
                          </a:cubicBezTo>
                          <a:cubicBezTo>
                            <a:pt x="142249" y="304305"/>
                            <a:pt x="19654" y="254109"/>
                            <a:pt x="0" y="15765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err="1">
                  <a:ln>
                    <a:noFill/>
                  </a:ln>
                  <a:solidFill>
                    <a:prstClr val="black"/>
                  </a:solidFill>
                  <a:effectLst/>
                  <a:uLnTx/>
                  <a:uFillTx/>
                  <a:latin typeface="Calibri" panose="020F0502020204030204"/>
                  <a:ea typeface="+mn-ea"/>
                  <a:cs typeface="+mn-cs"/>
                </a:rPr>
                <a:t>Kleefse</a:t>
              </a:r>
              <a:r>
                <a:rPr kumimoji="0" lang="nl-NL" sz="900" b="0" i="0" u="none" strike="noStrike" kern="1200" cap="none" spc="0" normalizeH="0" baseline="0" noProof="0">
                  <a:ln>
                    <a:noFill/>
                  </a:ln>
                  <a:solidFill>
                    <a:prstClr val="black"/>
                  </a:solidFill>
                  <a:effectLst/>
                  <a:uLnTx/>
                  <a:uFillTx/>
                  <a:latin typeface="Calibri" panose="020F0502020204030204"/>
                  <a:ea typeface="+mn-ea"/>
                  <a:cs typeface="+mn-cs"/>
                </a:rPr>
                <a:t> Waard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Calibri" panose="020F0502020204030204"/>
                  <a:ea typeface="+mn-ea"/>
                  <a:cs typeface="+mn-cs"/>
                </a:rPr>
                <a:t>Campus voor Maakindustrie en Innovatie</a:t>
              </a:r>
            </a:p>
          </p:txBody>
        </p:sp>
        <p:sp>
          <p:nvSpPr>
            <p:cNvPr id="12" name="Tekstvak 11">
              <a:extLst>
                <a:ext uri="{FF2B5EF4-FFF2-40B4-BE49-F238E27FC236}">
                  <a16:creationId xmlns:a16="http://schemas.microsoft.com/office/drawing/2014/main" id="{0DA04EB8-3A3F-04A3-032D-63F2BD5C8842}"/>
                </a:ext>
              </a:extLst>
            </p:cNvPr>
            <p:cNvSpPr txBox="1"/>
            <p:nvPr/>
          </p:nvSpPr>
          <p:spPr>
            <a:xfrm rot="3939769">
              <a:off x="3265661" y="3464500"/>
              <a:ext cx="13703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prstClr val="black"/>
                  </a:solidFill>
                  <a:effectLst/>
                  <a:uLnTx/>
                  <a:uFillTx/>
                  <a:latin typeface="Calibri" panose="020F0502020204030204"/>
                  <a:ea typeface="+mn-ea"/>
                  <a:cs typeface="+mn-cs"/>
                </a:rPr>
                <a:t>Nieuwe Haven</a:t>
              </a:r>
            </a:p>
          </p:txBody>
        </p:sp>
        <p:sp>
          <p:nvSpPr>
            <p:cNvPr id="13" name="Ovaal 12">
              <a:extLst>
                <a:ext uri="{FF2B5EF4-FFF2-40B4-BE49-F238E27FC236}">
                  <a16:creationId xmlns:a16="http://schemas.microsoft.com/office/drawing/2014/main" id="{4F9B4F57-0DE7-E8DF-790C-DCB6912BC1E1}"/>
                </a:ext>
              </a:extLst>
            </p:cNvPr>
            <p:cNvSpPr/>
            <p:nvPr/>
          </p:nvSpPr>
          <p:spPr>
            <a:xfrm rot="693182">
              <a:off x="4700515" y="3127685"/>
              <a:ext cx="561884" cy="344214"/>
            </a:xfrm>
            <a:prstGeom prst="ellipse">
              <a:avLst/>
            </a:prstGeom>
            <a:noFill/>
            <a:ln w="15875">
              <a:solidFill>
                <a:schemeClr val="tx1"/>
              </a:solidFill>
              <a:prstDash val="sysDash"/>
              <a:extLst>
                <a:ext uri="{C807C97D-BFC1-408E-A445-0C87EB9F89A2}">
                  <ask:lineSketchStyleProps xmlns:ask="http://schemas.microsoft.com/office/drawing/2018/sketchyshapes" sd="1219033472">
                    <a:custGeom>
                      <a:avLst/>
                      <a:gdLst>
                        <a:gd name="connsiteX0" fmla="*/ 0 w 725214"/>
                        <a:gd name="connsiteY0" fmla="*/ 157650 h 315300"/>
                        <a:gd name="connsiteX1" fmla="*/ 362607 w 725214"/>
                        <a:gd name="connsiteY1" fmla="*/ 0 h 315300"/>
                        <a:gd name="connsiteX2" fmla="*/ 725214 w 725214"/>
                        <a:gd name="connsiteY2" fmla="*/ 157650 h 315300"/>
                        <a:gd name="connsiteX3" fmla="*/ 362607 w 725214"/>
                        <a:gd name="connsiteY3" fmla="*/ 315300 h 315300"/>
                        <a:gd name="connsiteX4" fmla="*/ 0 w 725214"/>
                        <a:gd name="connsiteY4" fmla="*/ 157650 h 31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214" h="315300" extrusionOk="0">
                          <a:moveTo>
                            <a:pt x="0" y="157650"/>
                          </a:moveTo>
                          <a:cubicBezTo>
                            <a:pt x="-24908" y="55218"/>
                            <a:pt x="149648" y="4766"/>
                            <a:pt x="362607" y="0"/>
                          </a:cubicBezTo>
                          <a:cubicBezTo>
                            <a:pt x="587183" y="5119"/>
                            <a:pt x="716907" y="70846"/>
                            <a:pt x="725214" y="157650"/>
                          </a:cubicBezTo>
                          <a:cubicBezTo>
                            <a:pt x="694371" y="274838"/>
                            <a:pt x="556088" y="352781"/>
                            <a:pt x="362607" y="315300"/>
                          </a:cubicBezTo>
                          <a:cubicBezTo>
                            <a:pt x="142249" y="304305"/>
                            <a:pt x="19654" y="254109"/>
                            <a:pt x="0" y="15765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a:ea typeface="+mn-ea"/>
                  <a:cs typeface="+mn-cs"/>
                </a:rPr>
                <a:t>Energie</a:t>
              </a:r>
            </a:p>
          </p:txBody>
        </p:sp>
        <p:pic>
          <p:nvPicPr>
            <p:cNvPr id="14" name="Afbeelding 13">
              <a:extLst>
                <a:ext uri="{FF2B5EF4-FFF2-40B4-BE49-F238E27FC236}">
                  <a16:creationId xmlns:a16="http://schemas.microsoft.com/office/drawing/2014/main" id="{97011250-B70D-5B3A-35ED-F5D715F0C7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0081" y="1549771"/>
              <a:ext cx="2746300" cy="2611496"/>
            </a:xfrm>
            <a:prstGeom prst="rect">
              <a:avLst/>
            </a:prstGeom>
            <a:effectLst>
              <a:outerShdw blurRad="50800" dist="38100" dir="2700000" algn="tl" rotWithShape="0">
                <a:prstClr val="black">
                  <a:alpha val="40000"/>
                </a:prstClr>
              </a:outerShdw>
            </a:effectLst>
          </p:spPr>
        </p:pic>
        <p:sp>
          <p:nvSpPr>
            <p:cNvPr id="15" name="Tijdelijke aanduiding voor inhoud 1">
              <a:extLst>
                <a:ext uri="{FF2B5EF4-FFF2-40B4-BE49-F238E27FC236}">
                  <a16:creationId xmlns:a16="http://schemas.microsoft.com/office/drawing/2014/main" id="{EB8A0199-BCE9-2D3C-8472-5C098AFDDC48}"/>
                </a:ext>
              </a:extLst>
            </p:cNvPr>
            <p:cNvSpPr txBox="1">
              <a:spLocks/>
            </p:cNvSpPr>
            <p:nvPr/>
          </p:nvSpPr>
          <p:spPr>
            <a:xfrm>
              <a:off x="8046719" y="4196476"/>
              <a:ext cx="3074705" cy="22785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Char char="-"/>
                <a:defRPr/>
              </a:pPr>
              <a:endParaRPr lang="nl-NL" altLang="nl-NL" sz="2000" dirty="0">
                <a:solidFill>
                  <a:prstClr val="black"/>
                </a:solidFill>
                <a:latin typeface="Calibri Light" panose="020F0302020204030204" pitchFamily="34" charset="0"/>
                <a:cs typeface="Calibri Light" panose="020F0302020204030204" pitchFamily="34" charset="0"/>
              </a:endParaRP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Maritieme service</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Afslag watersnelweg</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Kruispunt maritiem en energiestad Arnhem</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Creatieve werkplek</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Innovatief en duurzaam</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Toekomstgericht</a:t>
              </a:r>
            </a:p>
          </p:txBody>
        </p:sp>
      </p:grpSp>
    </p:spTree>
    <p:extLst>
      <p:ext uri="{BB962C8B-B14F-4D97-AF65-F5344CB8AC3E}">
        <p14:creationId xmlns:p14="http://schemas.microsoft.com/office/powerpoint/2010/main" val="2070145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5113-AA91-226E-85B3-6A0B8C1F8293}"/>
              </a:ext>
            </a:extLst>
          </p:cNvPr>
          <p:cNvSpPr>
            <a:spLocks noGrp="1"/>
          </p:cNvSpPr>
          <p:nvPr>
            <p:ph type="title"/>
          </p:nvPr>
        </p:nvSpPr>
        <p:spPr>
          <a:xfrm>
            <a:off x="838200" y="365125"/>
            <a:ext cx="10515600" cy="640715"/>
          </a:xfrm>
        </p:spPr>
        <p:txBody>
          <a:bodyPr>
            <a:normAutofit/>
          </a:bodyPr>
          <a:lstStyle/>
          <a:p>
            <a:r>
              <a:rPr kumimoji="0" lang="nl-NL" altLang="nl-NL"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3.3 HAVENFUNCTIES EN VERANTWOORDELIJKHEID</a:t>
            </a:r>
            <a:endParaRPr lang="nl-NL" sz="2400" b="1" dirty="0"/>
          </a:p>
        </p:txBody>
      </p:sp>
      <p:sp>
        <p:nvSpPr>
          <p:cNvPr id="3" name="Tijdelijke aanduiding voor inhoud 2">
            <a:extLst>
              <a:ext uri="{FF2B5EF4-FFF2-40B4-BE49-F238E27FC236}">
                <a16:creationId xmlns:a16="http://schemas.microsoft.com/office/drawing/2014/main" id="{9467BAC5-CB2B-31F6-4D22-7747108BAE6D}"/>
              </a:ext>
            </a:extLst>
          </p:cNvPr>
          <p:cNvSpPr>
            <a:spLocks noGrp="1"/>
          </p:cNvSpPr>
          <p:nvPr>
            <p:ph idx="1"/>
          </p:nvPr>
        </p:nvSpPr>
        <p:spPr>
          <a:xfrm>
            <a:off x="838200" y="1005840"/>
            <a:ext cx="10515600" cy="5384800"/>
          </a:xfrm>
        </p:spPr>
        <p:txBody>
          <a:bodyPr>
            <a:normAutofit/>
          </a:bodyPr>
          <a:lstStyle/>
          <a:p>
            <a:pPr marL="0" indent="0">
              <a:spcBef>
                <a:spcPct val="0"/>
              </a:spcBef>
              <a:buNone/>
              <a:defRPr/>
            </a:pPr>
            <a:r>
              <a:rPr lang="nl-NL" altLang="nl-NL" sz="2400" b="1" dirty="0">
                <a:solidFill>
                  <a:prstClr val="black"/>
                </a:solidFill>
                <a:latin typeface="Calibri Light" panose="020F0302020204030204" pitchFamily="34" charset="0"/>
                <a:cs typeface="Calibri Light" panose="020F0302020204030204" pitchFamily="34" charset="0"/>
              </a:rPr>
              <a:t>Bedrijfsgebouwen en equipment (private eigendommen)</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De rechten en plichten bij private eigendommen voor zakelijk vastgoed zijn wettelijk vastgelegd. Niet alleen particulieren, maar ook de gemeente is privaat eigenaar.  </a:t>
            </a:r>
          </a:p>
          <a:p>
            <a:pPr>
              <a:spcBef>
                <a:spcPct val="0"/>
              </a:spcBef>
              <a:buFontTx/>
              <a:buChar char="-"/>
              <a:defRPr/>
            </a:pPr>
            <a:endParaRPr lang="nl-NL" altLang="nl-NL" sz="1800" dirty="0">
              <a:solidFill>
                <a:prstClr val="black"/>
              </a:solidFill>
              <a:latin typeface="Calibri Light" panose="020F0302020204030204" pitchFamily="34" charset="0"/>
              <a:cs typeface="Calibri Light" panose="020F0302020204030204" pitchFamily="34" charset="0"/>
            </a:endParaRPr>
          </a:p>
          <a:p>
            <a:pPr marL="0" indent="0">
              <a:spcBef>
                <a:spcPct val="0"/>
              </a:spcBef>
              <a:buNone/>
              <a:defRPr/>
            </a:pPr>
            <a:r>
              <a:rPr lang="nl-NL" altLang="nl-NL" sz="2400" b="1" dirty="0">
                <a:solidFill>
                  <a:prstClr val="black"/>
                </a:solidFill>
                <a:latin typeface="Calibri Light" panose="020F0302020204030204" pitchFamily="34" charset="0"/>
                <a:cs typeface="Calibri Light" panose="020F0302020204030204" pitchFamily="34" charset="0"/>
              </a:rPr>
              <a:t>Openbare gebied Nieuwe Haven</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De gemeente is eigenaar van de openbare ruimte en de Nieuwe Haven (water / kades / wegen / bermen) en verantwoordelijk voor beheer en ontwikkeling van haar eigendom. De ontwikkeling van collectieve voorzieningen valt onder de haar verantwoordelijkheid. </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Havenfuncties: de gemeente is tevens exploitant van de haven. Zij biedt ruimte en collectieve voorzieningen en services aan tijdelijke gebruikers, (deels) tegen betaling. </a:t>
            </a:r>
          </a:p>
          <a:p>
            <a:pPr>
              <a:spcBef>
                <a:spcPct val="0"/>
              </a:spcBef>
              <a:buFontTx/>
              <a:buChar char="-"/>
              <a:defRPr/>
            </a:pPr>
            <a:endParaRPr lang="nl-NL" altLang="nl-NL" sz="1800" dirty="0">
              <a:solidFill>
                <a:prstClr val="black"/>
              </a:solidFill>
              <a:latin typeface="Calibri Light" panose="020F0302020204030204" pitchFamily="34" charset="0"/>
              <a:cs typeface="Calibri Light" panose="020F0302020204030204" pitchFamily="34" charset="0"/>
            </a:endParaRPr>
          </a:p>
          <a:p>
            <a:pPr marL="0" indent="0">
              <a:spcBef>
                <a:spcPct val="0"/>
              </a:spcBef>
              <a:buNone/>
              <a:defRPr/>
            </a:pPr>
            <a:r>
              <a:rPr lang="nl-NL" altLang="nl-NL" sz="2400" b="1" dirty="0">
                <a:solidFill>
                  <a:prstClr val="black"/>
                </a:solidFill>
                <a:latin typeface="Calibri Light" panose="020F0302020204030204" pitchFamily="34" charset="0"/>
                <a:cs typeface="Calibri Light" panose="020F0302020204030204" pitchFamily="34" charset="0"/>
              </a:rPr>
              <a:t>Privaatrechtelijke overeenkomsten </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Iedere eigenaar, dus ook de gemeente  kan d.m.v. het vestigen van zakelijke rechten of verhuur delen van haar eigendom tijdelijk of voor onbepaalde tijd in gebruik bij anderen geven. </a:t>
            </a:r>
          </a:p>
          <a:p>
            <a:pPr>
              <a:spcBef>
                <a:spcPct val="0"/>
              </a:spcBef>
              <a:buFontTx/>
              <a:buChar char="-"/>
              <a:defRPr/>
            </a:pPr>
            <a:r>
              <a:rPr lang="nl-NL" altLang="nl-NL" sz="2000" dirty="0">
                <a:solidFill>
                  <a:prstClr val="black"/>
                </a:solidFill>
                <a:latin typeface="Calibri Light" panose="020F0302020204030204" pitchFamily="34" charset="0"/>
                <a:cs typeface="Calibri Light" panose="020F0302020204030204" pitchFamily="34" charset="0"/>
              </a:rPr>
              <a:t>Het gemeentebestuur is verantwoordelijk voor het afsluiten van overeenkomsten. Soms wordt de overeenkomst ook voorgelegd aan de raad voor zienswijzen en bedenkingen. </a:t>
            </a:r>
          </a:p>
          <a:p>
            <a:pPr lvl="1">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Vestiging van zakelijke rechten via de notaris. </a:t>
            </a:r>
          </a:p>
          <a:p>
            <a:pPr lvl="1">
              <a:spcBef>
                <a:spcPct val="0"/>
              </a:spcBef>
              <a:buFontTx/>
              <a:buChar char="-"/>
              <a:defRPr/>
            </a:pPr>
            <a:r>
              <a:rPr lang="nl-NL" altLang="nl-NL" sz="1800" dirty="0">
                <a:solidFill>
                  <a:prstClr val="black"/>
                </a:solidFill>
                <a:latin typeface="Calibri Light" panose="020F0302020204030204" pitchFamily="34" charset="0"/>
                <a:cs typeface="Calibri Light" panose="020F0302020204030204" pitchFamily="34" charset="0"/>
              </a:rPr>
              <a:t>Verhuur middels het afsluiten van een huurovereenkomst.</a:t>
            </a:r>
          </a:p>
          <a:p>
            <a:pPr>
              <a:spcBef>
                <a:spcPct val="0"/>
              </a:spcBef>
              <a:buFontTx/>
              <a:buChar char="-"/>
              <a:defRPr/>
            </a:pPr>
            <a:endParaRPr lang="nl-NL" altLang="nl-NL" dirty="0">
              <a:solidFill>
                <a:prstClr val="black"/>
              </a:solidFill>
              <a:latin typeface="Calibri Light" panose="020F0302020204030204" pitchFamily="34" charset="0"/>
              <a:cs typeface="Calibri Light" panose="020F0302020204030204" pitchFamily="34" charset="0"/>
            </a:endParaRPr>
          </a:p>
          <a:p>
            <a:pPr>
              <a:spcBef>
                <a:spcPct val="0"/>
              </a:spcBef>
              <a:buFontTx/>
              <a:buChar char="-"/>
              <a:defRPr/>
            </a:pPr>
            <a:endParaRPr lang="nl-NL" altLang="nl-NL" b="1" dirty="0">
              <a:solidFill>
                <a:prstClr val="black"/>
              </a:solidFill>
              <a:latin typeface="Calibri Light" panose="020F0302020204030204" pitchFamily="34" charset="0"/>
              <a:cs typeface="Calibri Light" panose="020F0302020204030204" pitchFamily="34" charset="0"/>
            </a:endParaRPr>
          </a:p>
          <a:p>
            <a:pPr>
              <a:spcBef>
                <a:spcPct val="0"/>
              </a:spcBef>
              <a:buFontTx/>
              <a:buChar char="-"/>
              <a:defRPr/>
            </a:pPr>
            <a:endParaRPr lang="nl-NL" altLang="nl-NL" dirty="0">
              <a:solidFill>
                <a:prstClr val="black"/>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BE279DC-B1F5-AE18-2DDA-6728C1BD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6191430"/>
            <a:ext cx="660035" cy="6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255177"/>
      </p:ext>
    </p:extLst>
  </p:cSld>
  <p:clrMapOvr>
    <a:masterClrMapping/>
  </p:clrMapOvr>
</p:sld>
</file>

<file path=ppt/theme/theme1.xml><?xml version="1.0" encoding="utf-8"?>
<a:theme xmlns:a="http://schemas.openxmlformats.org/drawingml/2006/main" name="Vivaar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vaart" id="{81B3796E-69C3-4C8E-BEFA-BC814C748127}" vid="{4DADF482-22E1-4209-81CA-734F73F3CDF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372DCA4D3A2743B6FB8FE4661CEC8B" ma:contentTypeVersion="3" ma:contentTypeDescription="Een nieuw document maken." ma:contentTypeScope="" ma:versionID="a817089d5ab13fcf5949c94f241d969e">
  <xsd:schema xmlns:xsd="http://www.w3.org/2001/XMLSchema" xmlns:xs="http://www.w3.org/2001/XMLSchema" xmlns:p="http://schemas.microsoft.com/office/2006/metadata/properties" xmlns:ns2="229387db-7bb8-48b7-b3f1-63eff70a3ccf" targetNamespace="http://schemas.microsoft.com/office/2006/metadata/properties" ma:root="true" ma:fieldsID="9e923e9f6a7ea7abc0a03ee245ee691a" ns2:_="">
    <xsd:import namespace="229387db-7bb8-48b7-b3f1-63eff70a3cc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387db-7bb8-48b7-b3f1-63eff70a3c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9B1104-4463-4446-8B3C-4457C83080E1}"/>
</file>

<file path=customXml/itemProps2.xml><?xml version="1.0" encoding="utf-8"?>
<ds:datastoreItem xmlns:ds="http://schemas.openxmlformats.org/officeDocument/2006/customXml" ds:itemID="{8B2DEF0A-37B8-4381-9689-41BE38C7FEE6}">
  <ds:schemaRefs>
    <ds:schemaRef ds:uri="http://schemas.microsoft.com/sharepoint/v3/contenttype/forms"/>
  </ds:schemaRefs>
</ds:datastoreItem>
</file>

<file path=customXml/itemProps3.xml><?xml version="1.0" encoding="utf-8"?>
<ds:datastoreItem xmlns:ds="http://schemas.openxmlformats.org/officeDocument/2006/customXml" ds:itemID="{5BEBD943-0898-42E8-B175-70FF0FEE29FA}">
  <ds:schemaRefs>
    <ds:schemaRef ds:uri="http://purl.org/dc/elements/1.1/"/>
    <ds:schemaRef ds:uri="http://purl.org/dc/dcmitype/"/>
    <ds:schemaRef ds:uri="http://schemas.microsoft.com/office/2006/documentManagement/types"/>
    <ds:schemaRef ds:uri="b349584d-9942-482e-ad70-4b1f0cf21a54"/>
    <ds:schemaRef ds:uri="http://schemas.openxmlformats.org/package/2006/metadata/core-properties"/>
    <ds:schemaRef ds:uri="http://schemas.microsoft.com/office/2006/metadata/properties"/>
    <ds:schemaRef ds:uri="8f313908-a230-45cd-8efc-fb1d85b6d383"/>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Default Theme</Template>
  <TotalTime>7650</TotalTime>
  <Words>4442</Words>
  <Application>Microsoft Office PowerPoint</Application>
  <PresentationFormat>Breedbeeld</PresentationFormat>
  <Paragraphs>425</Paragraphs>
  <Slides>29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29</vt:i4>
      </vt:variant>
    </vt:vector>
  </HeadingPairs>
  <TitlesOfParts>
    <vt:vector size="33" baseType="lpstr">
      <vt:lpstr>Arial</vt:lpstr>
      <vt:lpstr>Calibri</vt:lpstr>
      <vt:lpstr>Calibri Light</vt:lpstr>
      <vt:lpstr>Vivaart</vt:lpstr>
      <vt:lpstr>STRATEGISCH KADER EN REGIE Een stevig fundament en strategische samenwerking en sturing</vt:lpstr>
      <vt:lpstr>INHOUDSOPGAVE</vt:lpstr>
      <vt:lpstr>1. AANLEIDING</vt:lpstr>
      <vt:lpstr>2. WAT IS HET?</vt:lpstr>
      <vt:lpstr>3. INHOUDELIJK KADER</vt:lpstr>
      <vt:lpstr>3.1 VISIE, THEMA’S EN DOELSTELLINGEN</vt:lpstr>
      <vt:lpstr>3.2 MARITIEME ACTIVITEITEN EN DOELGROEPEN</vt:lpstr>
      <vt:lpstr>3.3 HAVENFUNCTIES EN (TOEKOMSTIGE) EIGENAREN</vt:lpstr>
      <vt:lpstr>3.3 HAVENFUNCTIES EN VERANTWOORDELIJKHEID</vt:lpstr>
      <vt:lpstr>3.3 HAVENFUNCTIES EN VERANTWOORDELIJKHEID</vt:lpstr>
      <vt:lpstr>3.3 HAVENFUNCTIES EN VERANTWOORDELIJKHEID</vt:lpstr>
      <vt:lpstr>3.4 ONTWIKKELLIJNEN EN ACTIVITEITEN</vt:lpstr>
      <vt:lpstr>3.4 ONTWIKKELLIJNEN EN ACTIVITEITEN</vt:lpstr>
      <vt:lpstr>3.4 ONTWIKKELLIJNEN EN ACTIVITEITEN</vt:lpstr>
      <vt:lpstr>3.4 ONTWIKKELLIJNEN EN ACTIVITEITEN</vt:lpstr>
      <vt:lpstr>3.4 ONTWIKKELLIJNEN EN ACTIVITEITEN</vt:lpstr>
      <vt:lpstr>3.4 ONTWIKKELLIJNEN EN ACTIVITEITEN</vt:lpstr>
      <vt:lpstr>3.4 ONTWIKKELLIJNEN EN ACTIVITEITEN</vt:lpstr>
      <vt:lpstr>3.4 ONTWIKKELLIJNEN EN ACTIVITEITEN</vt:lpstr>
      <vt:lpstr>4. ORGANISATORISCH KADER</vt:lpstr>
      <vt:lpstr>4.1 ONTWIKKELPROCES (vervolg)</vt:lpstr>
      <vt:lpstr>4.1 ONTWIKKELPROCES (vervolg)</vt:lpstr>
      <vt:lpstr>4.1 ONTWIKKELPROCES (vervolg)</vt:lpstr>
      <vt:lpstr>4.1 ONTWIKKELPROCES (vervolg)</vt:lpstr>
      <vt:lpstr>4.1 ONTWIKKELPROCES (vervolg)</vt:lpstr>
      <vt:lpstr>4.2 ORGANISATIE EN ROLLEN </vt:lpstr>
      <vt:lpstr>4.2 ORGANISATIE EN ROLLEN </vt:lpstr>
      <vt:lpstr>4.2 ORGANISATIE EN ROLLEN </vt:lpstr>
      <vt:lpstr>4.3 INSTRUMENTEN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Janneke Gramberg</dc:creator>
  <cp:lastModifiedBy>Janneke Gramberg</cp:lastModifiedBy>
  <cp:revision>150</cp:revision>
  <cp:lastPrinted>2022-10-01T12:22:01Z</cp:lastPrinted>
  <dcterms:created xsi:type="dcterms:W3CDTF">2022-08-23T13:46:57Z</dcterms:created>
  <dcterms:modified xsi:type="dcterms:W3CDTF">2022-10-01T15:06:06Z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0x010100E6372DCA4D3A2743B6FB8FE4661CEC8B</vt:lpwstr>
  </property>
</Properties>
</file>